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</p:sldMasterIdLst>
  <p:notesMasterIdLst>
    <p:notesMasterId r:id="rId7"/>
  </p:notesMasterIdLst>
  <p:handoutMasterIdLst>
    <p:handoutMasterId r:id="rId8"/>
  </p:handoutMasterIdLst>
  <p:sldIdLst>
    <p:sldId id="303" r:id="rId3"/>
    <p:sldId id="356" r:id="rId4"/>
    <p:sldId id="362" r:id="rId5"/>
    <p:sldId id="358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80"/>
    <a:srgbClr val="002244"/>
    <a:srgbClr val="33BE28"/>
    <a:srgbClr val="69BE28"/>
    <a:srgbClr val="000000"/>
    <a:srgbClr val="005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7" autoAdjust="0"/>
    <p:restoredTop sz="94476" autoAdjust="0"/>
  </p:normalViewPr>
  <p:slideViewPr>
    <p:cSldViewPr>
      <p:cViewPr varScale="1">
        <p:scale>
          <a:sx n="110" d="100"/>
          <a:sy n="110" d="100"/>
        </p:scale>
        <p:origin x="166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FE8633A4-BC8B-407C-8D18-A3187539E4B5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EDA19FBE-75F1-47B9-B806-EDD075FA65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6" rIns="93150" bIns="46576" numCol="1" anchor="t" anchorCtr="0" compatLnSpc="1">
            <a:prstTxWarp prst="textNoShape">
              <a:avLst/>
            </a:prstTxWarp>
          </a:bodyPr>
          <a:lstStyle>
            <a:lvl1pPr defTabSz="931589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4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6" rIns="93150" bIns="46576" numCol="1" anchor="t" anchorCtr="0" compatLnSpc="1">
            <a:prstTxWarp prst="textNoShape">
              <a:avLst/>
            </a:prstTxWarp>
          </a:bodyPr>
          <a:lstStyle>
            <a:lvl1pPr algn="r" defTabSz="931589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7" y="4416427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6" rIns="93150" bIns="46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6" rIns="93150" bIns="46576" numCol="1" anchor="b" anchorCtr="0" compatLnSpc="1">
            <a:prstTxWarp prst="textNoShape">
              <a:avLst/>
            </a:prstTxWarp>
          </a:bodyPr>
          <a:lstStyle>
            <a:lvl1pPr defTabSz="931589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4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6" rIns="93150" bIns="46576" numCol="1" anchor="b" anchorCtr="0" compatLnSpc="1">
            <a:prstTxWarp prst="textNoShape">
              <a:avLst/>
            </a:prstTxWarp>
          </a:bodyPr>
          <a:lstStyle>
            <a:lvl1pPr algn="r" defTabSz="931589">
              <a:defRPr sz="1200"/>
            </a:lvl1pPr>
          </a:lstStyle>
          <a:p>
            <a:fld id="{B9999F63-657C-46F4-9B0C-E529FD45DB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395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130" indent="-27543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1738" indent="-22034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2433" indent="-22034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3128" indent="-22034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3823" indent="-220348" defTabSz="440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4518" indent="-220348" defTabSz="440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5213" indent="-220348" defTabSz="440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5908" indent="-220348" defTabSz="4406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5D9A95A-C13C-479E-8CA3-47A7643DC9F3}" type="slidenum">
              <a:rPr lang="en-US" altLang="en-US" smtClean="0">
                <a:solidFill>
                  <a:srgbClr val="000000"/>
                </a:solidFill>
              </a:rPr>
              <a:pPr/>
              <a:t>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26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Title Slide: Arial, 48, Color is White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Subtitle slide: Arial, 32, </a:t>
            </a:r>
            <a:br>
              <a:rPr lang="en-US" dirty="0" smtClean="0"/>
            </a:br>
            <a:r>
              <a:rPr lang="en-US" dirty="0" smtClean="0"/>
              <a:t>Color is Dark Blue, Text 2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5700760"/>
            <a:ext cx="4140200" cy="1129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6629400" y="6172200"/>
            <a:ext cx="22098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7841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Title Slide: Arial, 48, Color is White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Subtitle slide: Arial, 32, </a:t>
            </a:r>
            <a:br>
              <a:rPr lang="en-US" dirty="0" smtClean="0"/>
            </a:br>
            <a:r>
              <a:rPr lang="en-US" dirty="0" smtClean="0"/>
              <a:t>Color is Dark Blue, Text 2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5700760"/>
            <a:ext cx="4140200" cy="112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36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accent5">
                  <a:lumMod val="75000"/>
                </a:schemeClr>
              </a:buClr>
              <a:defRPr baseline="0">
                <a:solidFill>
                  <a:schemeClr val="tx2"/>
                </a:solidFill>
              </a:defRPr>
            </a:lvl1pPr>
            <a:lvl2pPr marL="800100" indent="-342900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 sz="2800" baseline="0">
                <a:solidFill>
                  <a:schemeClr val="tx2"/>
                </a:solidFill>
              </a:defRPr>
            </a:lvl2pPr>
            <a:lvl3pPr marL="1257300" indent="-342900">
              <a:buClr>
                <a:schemeClr val="accent5">
                  <a:lumMod val="75000"/>
                </a:schemeClr>
              </a:buClr>
              <a:buFont typeface="Arial" pitchFamily="34" charset="0"/>
              <a:buChar char="−"/>
              <a:defRPr sz="2400" baseline="0">
                <a:solidFill>
                  <a:schemeClr val="tx2"/>
                </a:solidFill>
              </a:defRPr>
            </a:lvl3pPr>
            <a:lvl4pPr marL="1714500" indent="-342900">
              <a:buClr>
                <a:schemeClr val="accent5">
                  <a:lumMod val="75000"/>
                </a:schemeClr>
              </a:buClr>
              <a:buFont typeface="Courier New" pitchFamily="49" charset="0"/>
              <a:buChar char="o"/>
              <a:defRPr sz="2000" baseline="0">
                <a:solidFill>
                  <a:schemeClr val="tx2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 smtClean="0"/>
              <a:t>Level 1: Arial, 32, Dark Blue Text 2</a:t>
            </a:r>
          </a:p>
          <a:p>
            <a:pPr lvl="1"/>
            <a:r>
              <a:rPr lang="en-US" dirty="0" smtClean="0"/>
              <a:t>Level 2: Arial, 28, Dark Blue Text 2</a:t>
            </a:r>
          </a:p>
          <a:p>
            <a:pPr lvl="2"/>
            <a:r>
              <a:rPr lang="en-US" dirty="0" smtClean="0"/>
              <a:t>Level 3: Arial, 24, Dark Blue Text 2</a:t>
            </a:r>
          </a:p>
          <a:p>
            <a:pPr lvl="3"/>
            <a:r>
              <a:rPr lang="en-US" dirty="0" smtClean="0"/>
              <a:t>Level 4: Arial, 20, Dark Blue Text 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0"/>
            <a:ext cx="7848600" cy="9906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Arial, 44, Dark Blue Text 2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990600"/>
            <a:ext cx="6934200" cy="0"/>
          </a:xfrm>
          <a:prstGeom prst="line">
            <a:avLst/>
          </a:prstGeom>
          <a:ln w="50800">
            <a:solidFill>
              <a:srgbClr val="004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457200" cy="381000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4E33094B-2BC8-4601-93B7-666BF6B9CF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135469"/>
            <a:ext cx="457200" cy="1600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InsidePage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MHA_3ch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867400" y="6213764"/>
            <a:ext cx="2362200" cy="6442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6400" y="2419615"/>
            <a:ext cx="5867400" cy="2018770"/>
          </a:xfr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Arial, Bold, 40, White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457200" cy="381000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4E33094B-2BC8-4601-93B7-666BF6B9CF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400800" y="6477000"/>
            <a:ext cx="2743200" cy="0"/>
          </a:xfrm>
          <a:prstGeom prst="line">
            <a:avLst/>
          </a:prstGeom>
          <a:ln w="50800">
            <a:solidFill>
              <a:srgbClr val="003F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8229600" y="6248400"/>
            <a:ext cx="3048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>
          <a:xfrm>
            <a:off x="0" y="990600"/>
            <a:ext cx="6934200" cy="0"/>
          </a:xfrm>
          <a:prstGeom prst="line">
            <a:avLst/>
          </a:prstGeom>
          <a:ln w="50800">
            <a:solidFill>
              <a:srgbClr val="004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MHA_3c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67400" y="6213764"/>
            <a:ext cx="2362200" cy="644236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6400800" y="6477000"/>
            <a:ext cx="2743200" cy="0"/>
          </a:xfrm>
          <a:prstGeom prst="line">
            <a:avLst/>
          </a:prstGeom>
          <a:ln w="50800">
            <a:solidFill>
              <a:srgbClr val="003F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2000" y="1600200"/>
            <a:ext cx="4038600" cy="4525963"/>
          </a:xfrm>
        </p:spPr>
        <p:txBody>
          <a:bodyPr/>
          <a:lstStyle>
            <a:lvl1pPr>
              <a:defRPr sz="2800" baseline="0"/>
            </a:lvl1pPr>
            <a:lvl2pPr marL="800100" indent="-342900">
              <a:buFont typeface="Wingdings" pitchFamily="2" charset="2"/>
              <a:buChar char="§"/>
              <a:defRPr sz="2400"/>
            </a:lvl2pPr>
            <a:lvl3pPr marL="1257300" indent="-342900">
              <a:buFont typeface="Arial" pitchFamily="34" charset="0"/>
              <a:buChar char="−"/>
              <a:defRPr sz="2000"/>
            </a:lvl3pPr>
            <a:lvl4pPr marL="1714500" indent="-342900">
              <a:buFont typeface="Courier New" pitchFamily="49" charset="0"/>
              <a:buChar char="o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Level 1: Arial, 32, Dark Blue Text 2</a:t>
            </a:r>
          </a:p>
          <a:p>
            <a:pPr lvl="1"/>
            <a:r>
              <a:rPr lang="en-US" dirty="0" smtClean="0"/>
              <a:t>Level 2: Arial, 28, Dark Blue Text 2</a:t>
            </a:r>
          </a:p>
          <a:p>
            <a:pPr lvl="2"/>
            <a:r>
              <a:rPr lang="en-US" dirty="0" smtClean="0"/>
              <a:t>Level 3: Arial, 24, Dark Blue Text 2</a:t>
            </a:r>
          </a:p>
          <a:p>
            <a:pPr lvl="3"/>
            <a:r>
              <a:rPr lang="en-US" dirty="0" smtClean="0"/>
              <a:t>Level 4: Arial, 20, Dark Blue Text 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0"/>
            <a:ext cx="7848600" cy="9906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Arial, 44, Dark Blue Text 2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953000" y="1600200"/>
            <a:ext cx="4038600" cy="4525963"/>
          </a:xfrm>
        </p:spPr>
        <p:txBody>
          <a:bodyPr/>
          <a:lstStyle>
            <a:lvl1pPr>
              <a:defRPr sz="2800"/>
            </a:lvl1pPr>
            <a:lvl2pPr marL="800100" indent="-342900">
              <a:buFont typeface="Wingdings" pitchFamily="2" charset="2"/>
              <a:buChar char="§"/>
              <a:defRPr sz="2400"/>
            </a:lvl2pPr>
            <a:lvl3pPr marL="1257300" indent="-342900">
              <a:buFont typeface="Arial" pitchFamily="34" charset="0"/>
              <a:buChar char="−"/>
              <a:defRPr sz="2000"/>
            </a:lvl3pPr>
            <a:lvl4pPr marL="1714500" indent="-342900">
              <a:buFont typeface="Courier New" pitchFamily="49" charset="0"/>
              <a:buChar char="o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Level 1: Arial, 32, Dark Blue Text 2</a:t>
            </a:r>
          </a:p>
          <a:p>
            <a:pPr lvl="1"/>
            <a:r>
              <a:rPr lang="en-US" dirty="0" smtClean="0"/>
              <a:t>Level 2: Arial, 28, Dark Blue Text 2</a:t>
            </a:r>
          </a:p>
          <a:p>
            <a:pPr lvl="2"/>
            <a:r>
              <a:rPr lang="en-US" dirty="0" smtClean="0"/>
              <a:t>Level 3: Arial, 24, Dark Blue Text 2 </a:t>
            </a:r>
          </a:p>
          <a:p>
            <a:pPr lvl="3"/>
            <a:r>
              <a:rPr lang="en-US" dirty="0" smtClean="0"/>
              <a:t>Level 4: Arial, 20, Dark Blue Text 2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229600" y="6248400"/>
            <a:ext cx="3048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457200" cy="381000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4E33094B-2BC8-4601-93B7-666BF6B9CF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" y="135469"/>
            <a:ext cx="457200" cy="1600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>
            <a:off x="0" y="990600"/>
            <a:ext cx="6934200" cy="0"/>
          </a:xfrm>
          <a:prstGeom prst="line">
            <a:avLst/>
          </a:prstGeom>
          <a:ln w="50800">
            <a:solidFill>
              <a:srgbClr val="004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MHA_3c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67400" y="6213764"/>
            <a:ext cx="2362200" cy="644236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6400800" y="6477000"/>
            <a:ext cx="2743200" cy="0"/>
          </a:xfrm>
          <a:prstGeom prst="line">
            <a:avLst/>
          </a:prstGeom>
          <a:ln w="50800">
            <a:solidFill>
              <a:srgbClr val="003F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62000" y="1524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Arial, Bold, 24, Dark Blue Text 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76800" y="1524000"/>
            <a:ext cx="4041775" cy="639762"/>
          </a:xfrm>
        </p:spPr>
        <p:txBody>
          <a:bodyPr anchor="b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Arial, Bold, 24, Dark Blue Text 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0"/>
            <a:ext cx="7848600" cy="9906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Arial, 44, Dark Blue Text 2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762000" y="2209800"/>
            <a:ext cx="4038600" cy="3916363"/>
          </a:xfrm>
        </p:spPr>
        <p:txBody>
          <a:bodyPr/>
          <a:lstStyle>
            <a:lvl1pPr>
              <a:defRPr sz="2400"/>
            </a:lvl1pPr>
            <a:lvl2pPr marL="800100" indent="-342900">
              <a:buFont typeface="Wingdings" pitchFamily="2" charset="2"/>
              <a:buChar char="§"/>
              <a:defRPr sz="2000"/>
            </a:lvl2pPr>
            <a:lvl3pPr marL="1257300" indent="-342900">
              <a:buFont typeface="Arial" pitchFamily="34" charset="0"/>
              <a:buChar char="−"/>
              <a:defRPr sz="1800"/>
            </a:lvl3pPr>
            <a:lvl4pPr marL="1714500" indent="-342900">
              <a:buFont typeface="Courier New" pitchFamily="49" charset="0"/>
              <a:buChar char="o"/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Level 1: Arial, 24, Dark Blue Text 2 </a:t>
            </a:r>
          </a:p>
          <a:p>
            <a:pPr lvl="1"/>
            <a:r>
              <a:rPr lang="en-US" dirty="0" smtClean="0"/>
              <a:t>Level 2: Arial, 20, Dark Blue Text 2 </a:t>
            </a:r>
          </a:p>
          <a:p>
            <a:pPr lvl="2"/>
            <a:r>
              <a:rPr lang="en-US" dirty="0" smtClean="0"/>
              <a:t>Level 3: Arial, 18, Dark Blue Text 2 </a:t>
            </a:r>
          </a:p>
          <a:p>
            <a:pPr lvl="3"/>
            <a:r>
              <a:rPr lang="en-US" dirty="0" smtClean="0"/>
              <a:t>Level 4: Arial, 16, Dark Blue Text 2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876800" y="2209800"/>
            <a:ext cx="4038600" cy="3916363"/>
          </a:xfrm>
        </p:spPr>
        <p:txBody>
          <a:bodyPr/>
          <a:lstStyle>
            <a:lvl1pPr>
              <a:defRPr sz="2400"/>
            </a:lvl1pPr>
            <a:lvl2pPr marL="800100" indent="-342900">
              <a:buFont typeface="Wingdings" pitchFamily="2" charset="2"/>
              <a:buChar char="§"/>
              <a:defRPr sz="2000"/>
            </a:lvl2pPr>
            <a:lvl3pPr marL="1257300" indent="-342900">
              <a:buFont typeface="Arial" pitchFamily="34" charset="0"/>
              <a:buChar char="−"/>
              <a:defRPr sz="1800"/>
            </a:lvl3pPr>
            <a:lvl4pPr marL="1714500" indent="-342900">
              <a:buFont typeface="Courier New" pitchFamily="49" charset="0"/>
              <a:buChar char="o"/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Level 1: Arial, 24, Dark Blue Text 2 </a:t>
            </a:r>
          </a:p>
          <a:p>
            <a:pPr lvl="1"/>
            <a:r>
              <a:rPr lang="en-US" dirty="0" smtClean="0"/>
              <a:t>Level 2: Arial, 20, Dark Blue Text 2 </a:t>
            </a:r>
          </a:p>
          <a:p>
            <a:pPr lvl="2"/>
            <a:r>
              <a:rPr lang="en-US" dirty="0" smtClean="0"/>
              <a:t>Level 3: Arial, 18, Dark Blue Text 2 </a:t>
            </a:r>
          </a:p>
          <a:p>
            <a:pPr lvl="3"/>
            <a:r>
              <a:rPr lang="en-US" dirty="0" smtClean="0"/>
              <a:t>Level 4: Arial, 16, Dark Blue Text 2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8229600" y="6248400"/>
            <a:ext cx="3048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457200" cy="381000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4E33094B-2BC8-4601-93B7-666BF6B9CF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" y="135469"/>
            <a:ext cx="457200" cy="1600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0" y="990600"/>
            <a:ext cx="6934200" cy="0"/>
          </a:xfrm>
          <a:prstGeom prst="line">
            <a:avLst/>
          </a:prstGeom>
          <a:ln w="50800">
            <a:solidFill>
              <a:srgbClr val="004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MHA_3c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67400" y="6213764"/>
            <a:ext cx="2362200" cy="64423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6400800" y="6477000"/>
            <a:ext cx="2743200" cy="0"/>
          </a:xfrm>
          <a:prstGeom prst="line">
            <a:avLst/>
          </a:prstGeom>
          <a:ln w="50800">
            <a:solidFill>
              <a:srgbClr val="003F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0"/>
            <a:ext cx="7848600" cy="9906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Arial, 44, Dark Blue Text 2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229600" y="6248400"/>
            <a:ext cx="3048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457200" cy="381000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4E33094B-2BC8-4601-93B7-666BF6B9CF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" y="135469"/>
            <a:ext cx="4572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 userDrawn="1"/>
        </p:nvCxnSpPr>
        <p:spPr>
          <a:xfrm>
            <a:off x="0" y="990600"/>
            <a:ext cx="6934200" cy="0"/>
          </a:xfrm>
          <a:prstGeom prst="line">
            <a:avLst/>
          </a:prstGeom>
          <a:ln w="50800">
            <a:solidFill>
              <a:srgbClr val="004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MHA_3c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67400" y="6213764"/>
            <a:ext cx="2362200" cy="64423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6400800" y="6477000"/>
            <a:ext cx="2743200" cy="0"/>
          </a:xfrm>
          <a:prstGeom prst="line">
            <a:avLst/>
          </a:prstGeom>
          <a:ln w="50800">
            <a:solidFill>
              <a:srgbClr val="003F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0"/>
            <a:ext cx="7848600" cy="9906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Arial, 44, Dark Blue Text 2</a:t>
            </a:r>
            <a:endParaRPr lang="en-US" dirty="0"/>
          </a:p>
        </p:txBody>
      </p:sp>
      <p:sp>
        <p:nvSpPr>
          <p:cNvPr id="20" name="Chart Placeholder 19"/>
          <p:cNvSpPr>
            <a:spLocks noGrp="1"/>
          </p:cNvSpPr>
          <p:nvPr>
            <p:ph type="chart" sz="quarter" idx="13"/>
          </p:nvPr>
        </p:nvSpPr>
        <p:spPr>
          <a:xfrm>
            <a:off x="990600" y="1295400"/>
            <a:ext cx="72390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6324600"/>
            <a:ext cx="5715000" cy="3048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Add Source info here.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229600" y="6248400"/>
            <a:ext cx="3048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457200" cy="381000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4E33094B-2BC8-4601-93B7-666BF6B9CF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" y="135469"/>
            <a:ext cx="4572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>
          <a:xfrm>
            <a:off x="0" y="990600"/>
            <a:ext cx="6934200" cy="0"/>
          </a:xfrm>
          <a:prstGeom prst="line">
            <a:avLst/>
          </a:prstGeom>
          <a:ln w="50800">
            <a:solidFill>
              <a:srgbClr val="004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MHA_3c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67400" y="6213764"/>
            <a:ext cx="2362200" cy="64423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6400800" y="6477000"/>
            <a:ext cx="2743200" cy="0"/>
          </a:xfrm>
          <a:prstGeom prst="line">
            <a:avLst/>
          </a:prstGeom>
          <a:ln w="50800">
            <a:solidFill>
              <a:srgbClr val="003F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0600" y="1219200"/>
            <a:ext cx="3008313" cy="704850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/>
            <a:r>
              <a:rPr lang="en-US" dirty="0" smtClean="0"/>
              <a:t>Arial, Bold, 20, Dark Blue Text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90600" y="1981200"/>
            <a:ext cx="3008313" cy="4157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Arial, 14, Dark Blue Text 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343400" y="1447800"/>
            <a:ext cx="4343400" cy="4678363"/>
          </a:xfrm>
        </p:spPr>
        <p:txBody>
          <a:bodyPr/>
          <a:lstStyle>
            <a:lvl1pPr>
              <a:defRPr baseline="0"/>
            </a:lvl1pPr>
            <a:lvl2pPr marL="800100" indent="-342900">
              <a:buFont typeface="Wingdings" pitchFamily="2" charset="2"/>
              <a:buChar char="§"/>
              <a:defRPr sz="2800" baseline="0"/>
            </a:lvl2pPr>
            <a:lvl3pPr marL="1257300" indent="-342900">
              <a:buFont typeface="Arial" pitchFamily="34" charset="0"/>
              <a:buChar char="−"/>
              <a:defRPr sz="2400" baseline="0"/>
            </a:lvl3pPr>
            <a:lvl4pPr marL="1714500" indent="-342900">
              <a:buFont typeface="Courier New" pitchFamily="49" charset="0"/>
              <a:buChar char="o"/>
              <a:defRPr sz="2000" baseline="0"/>
            </a:lvl4pPr>
            <a:lvl5pPr>
              <a:defRPr/>
            </a:lvl5pPr>
          </a:lstStyle>
          <a:p>
            <a:pPr lvl="0"/>
            <a:r>
              <a:rPr lang="en-US" dirty="0" smtClean="0"/>
              <a:t>Level 1: Arial, 32, Dark Blue Text 2</a:t>
            </a:r>
          </a:p>
          <a:p>
            <a:pPr lvl="1"/>
            <a:r>
              <a:rPr lang="en-US" dirty="0" smtClean="0"/>
              <a:t>Level 2: Arial, 28, Dark Blue Text 2</a:t>
            </a:r>
          </a:p>
          <a:p>
            <a:pPr lvl="2"/>
            <a:r>
              <a:rPr lang="en-US" dirty="0" smtClean="0"/>
              <a:t>Level 3: Arial, 24, Dark Blue Text 2</a:t>
            </a:r>
          </a:p>
          <a:p>
            <a:pPr lvl="3"/>
            <a:r>
              <a:rPr lang="en-US" dirty="0" smtClean="0"/>
              <a:t>Level 4: Arial, 20, Dark Blue Text 2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8229600" y="6248400"/>
            <a:ext cx="3048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457200" cy="381000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4E33094B-2BC8-4601-93B7-666BF6B9CF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" y="135469"/>
            <a:ext cx="4572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>
            <a:off x="0" y="990600"/>
            <a:ext cx="6934200" cy="0"/>
          </a:xfrm>
          <a:prstGeom prst="line">
            <a:avLst/>
          </a:prstGeom>
          <a:ln w="50800">
            <a:solidFill>
              <a:srgbClr val="004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MHA_3c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67400" y="6213764"/>
            <a:ext cx="2362200" cy="644236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6400800" y="6477000"/>
            <a:ext cx="2743200" cy="0"/>
          </a:xfrm>
          <a:prstGeom prst="line">
            <a:avLst/>
          </a:prstGeom>
          <a:ln w="50800">
            <a:solidFill>
              <a:srgbClr val="003F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622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Arial, Bold, 20, Dark Blue Text 2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62200" y="1371600"/>
            <a:ext cx="5486400" cy="3355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62200" y="5410200"/>
            <a:ext cx="5486400" cy="804862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Arial, 14, Dark Blue Text 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229600" y="6248400"/>
            <a:ext cx="3048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457200" cy="381000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4E33094B-2BC8-4601-93B7-666BF6B9CF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" y="135469"/>
            <a:ext cx="4572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071FAE4C-E6CF-4FD9-A309-3E765499D1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8" r:id="rId7"/>
    <p:sldLayoutId id="2147483656" r:id="rId8"/>
    <p:sldLayoutId id="2147483657" r:id="rId9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5">
            <a:lumMod val="75000"/>
          </a:schemeClr>
        </a:buClr>
        <a:buChar char="•"/>
        <a:defRPr lang="en-US" sz="3200" kern="1200" dirty="0" smtClean="0">
          <a:solidFill>
            <a:schemeClr val="tx2"/>
          </a:solidFill>
          <a:latin typeface="Arial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5">
            <a:lumMod val="75000"/>
          </a:schemeClr>
        </a:buClr>
        <a:buChar char="–"/>
        <a:defRPr lang="en-US" sz="3200" kern="1200" dirty="0" smtClean="0">
          <a:solidFill>
            <a:schemeClr val="tx2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5">
            <a:lumMod val="75000"/>
          </a:schemeClr>
        </a:buClr>
        <a:buFont typeface="Wingdings" pitchFamily="2" charset="2"/>
        <a:buChar char="Ø"/>
        <a:defRPr lang="en-US" sz="3200" kern="1200" dirty="0" smtClean="0">
          <a:solidFill>
            <a:schemeClr val="tx2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5">
            <a:lumMod val="75000"/>
          </a:schemeClr>
        </a:buClr>
        <a:buChar char="–"/>
        <a:defRPr lang="en-US" sz="3200" kern="1200" dirty="0" smtClean="0">
          <a:solidFill>
            <a:schemeClr val="tx2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5">
            <a:lumMod val="75000"/>
          </a:schemeClr>
        </a:buClr>
        <a:buChar char="»"/>
        <a:defRPr lang="en-US" sz="3200" kern="1200" dirty="0" smtClean="0">
          <a:solidFill>
            <a:schemeClr val="tx2"/>
          </a:solidFill>
          <a:latin typeface="Arial" charset="0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8"/>
          <p:cNvSpPr>
            <a:spLocks noChangeArrowheads="1"/>
          </p:cNvSpPr>
          <p:nvPr userDrawn="1"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A93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7" name="Rectangle 69"/>
          <p:cNvSpPr>
            <a:spLocks noChangeArrowheads="1"/>
          </p:cNvSpPr>
          <p:nvPr userDrawn="1"/>
        </p:nvSpPr>
        <p:spPr bwMode="auto">
          <a:xfrm>
            <a:off x="0" y="838200"/>
            <a:ext cx="9144000" cy="95250"/>
          </a:xfrm>
          <a:prstGeom prst="rect">
            <a:avLst/>
          </a:prstGeom>
          <a:solidFill>
            <a:srgbClr val="8BD7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6" name="Line 10"/>
          <p:cNvSpPr>
            <a:spLocks noChangeShapeType="1"/>
          </p:cNvSpPr>
          <p:nvPr userDrawn="1"/>
        </p:nvSpPr>
        <p:spPr bwMode="auto">
          <a:xfrm>
            <a:off x="1588" y="4799013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0" hangingPunct="0"/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66700"/>
            <a:ext cx="87725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675" y="1047750"/>
            <a:ext cx="8562975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1" name="Text Box 21"/>
          <p:cNvSpPr txBox="1">
            <a:spLocks noChangeArrowheads="1"/>
          </p:cNvSpPr>
          <p:nvPr userDrawn="1"/>
        </p:nvSpPr>
        <p:spPr bwMode="auto">
          <a:xfrm>
            <a:off x="8221663" y="6516688"/>
            <a:ext cx="541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0" hangingPunct="0">
              <a:defRPr/>
            </a:pPr>
            <a:endParaRPr lang="en-US" sz="2400" b="0" smtClean="0">
              <a:solidFill>
                <a:srgbClr val="000000"/>
              </a:solidFill>
            </a:endParaRPr>
          </a:p>
        </p:txBody>
      </p:sp>
      <p:sp>
        <p:nvSpPr>
          <p:cNvPr id="1032" name="Text Box 24"/>
          <p:cNvSpPr txBox="1">
            <a:spLocks noChangeArrowheads="1"/>
          </p:cNvSpPr>
          <p:nvPr userDrawn="1"/>
        </p:nvSpPr>
        <p:spPr bwMode="auto">
          <a:xfrm>
            <a:off x="333375" y="6419850"/>
            <a:ext cx="9048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800" b="0" smtClean="0">
                <a:solidFill>
                  <a:srgbClr val="808080"/>
                </a:solidFill>
              </a:rPr>
              <a:t>Page </a:t>
            </a:r>
            <a:fld id="{B94C3995-504F-4B7A-9B97-7A4A16DE72FC}" type="slidenum">
              <a:rPr lang="en-US" sz="800" b="0" smtClean="0">
                <a:solidFill>
                  <a:srgbClr val="808080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smtClean="0">
              <a:solidFill>
                <a:srgbClr val="808080"/>
              </a:solidFill>
            </a:endParaRPr>
          </a:p>
        </p:txBody>
      </p:sp>
      <p:pic>
        <p:nvPicPr>
          <p:cNvPr id="3081" name="Picture 1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6324600"/>
            <a:ext cx="19923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06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673519"/>
          </a:solidFill>
          <a:latin typeface="Arial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673519"/>
          </a:solidFill>
          <a:latin typeface="Arial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673519"/>
          </a:solidFill>
          <a:latin typeface="Arial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673519"/>
          </a:solidFill>
          <a:latin typeface="Arial" charset="0"/>
          <a:ea typeface="MS PGothic" pitchFamily="34" charset="-128"/>
        </a:defRPr>
      </a:lvl9pPr>
    </p:titleStyle>
    <p:bodyStyle>
      <a:lvl1pPr marL="166688" indent="-166688" algn="l" rtl="0" eaLnBrk="0" fontAlgn="base" hangingPunct="0">
        <a:spcBef>
          <a:spcPct val="20000"/>
        </a:spcBef>
        <a:spcAft>
          <a:spcPct val="0"/>
        </a:spcAft>
        <a:buClr>
          <a:srgbClr val="0A93D1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450850" indent="-169863" algn="l" rtl="0" eaLnBrk="0" fontAlgn="base" hangingPunct="0">
        <a:spcBef>
          <a:spcPct val="20000"/>
        </a:spcBef>
        <a:spcAft>
          <a:spcPct val="0"/>
        </a:spcAft>
        <a:buClr>
          <a:srgbClr val="0A93D1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731838" indent="-166688" algn="l" rtl="0" eaLnBrk="0" fontAlgn="base" hangingPunct="0">
        <a:spcBef>
          <a:spcPct val="20000"/>
        </a:spcBef>
        <a:spcAft>
          <a:spcPct val="0"/>
        </a:spcAft>
        <a:buClr>
          <a:srgbClr val="0A93D1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085850" indent="-173038" algn="l" rtl="0" eaLnBrk="0" fontAlgn="base" hangingPunct="0">
        <a:spcBef>
          <a:spcPct val="20000"/>
        </a:spcBef>
        <a:spcAft>
          <a:spcPct val="0"/>
        </a:spcAft>
        <a:buClr>
          <a:srgbClr val="0A93D1"/>
        </a:buClr>
        <a:buFont typeface="Wingdings" panose="05000000000000000000" pitchFamily="2" charset="2"/>
        <a:buChar char="§"/>
        <a:defRPr sz="12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430338" indent="-169863" algn="l" rtl="0" eaLnBrk="0" fontAlgn="base" hangingPunct="0">
        <a:spcBef>
          <a:spcPct val="20000"/>
        </a:spcBef>
        <a:spcAft>
          <a:spcPct val="0"/>
        </a:spcAft>
        <a:buClr>
          <a:srgbClr val="0A93D1"/>
        </a:buClr>
        <a:buFont typeface="Wingdings" panose="05000000000000000000" pitchFamily="2" charset="2"/>
        <a:buChar char="§"/>
        <a:defRPr sz="1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1887538" indent="-169863" algn="l" rtl="0" fontAlgn="base">
        <a:spcBef>
          <a:spcPct val="20000"/>
        </a:spcBef>
        <a:spcAft>
          <a:spcPct val="0"/>
        </a:spcAft>
        <a:buClr>
          <a:srgbClr val="66B0D5"/>
        </a:buClr>
        <a:buFont typeface="Times" pitchFamily="18" charset="0"/>
        <a:buChar char="•"/>
        <a:defRPr sz="1000">
          <a:solidFill>
            <a:schemeClr val="tx1"/>
          </a:solidFill>
          <a:latin typeface="+mn-lt"/>
          <a:ea typeface="+mn-ea"/>
        </a:defRPr>
      </a:lvl6pPr>
      <a:lvl7pPr marL="2344738" indent="-169863" algn="l" rtl="0" fontAlgn="base">
        <a:spcBef>
          <a:spcPct val="20000"/>
        </a:spcBef>
        <a:spcAft>
          <a:spcPct val="0"/>
        </a:spcAft>
        <a:buClr>
          <a:srgbClr val="66B0D5"/>
        </a:buClr>
        <a:buFont typeface="Times" pitchFamily="18" charset="0"/>
        <a:buChar char="•"/>
        <a:defRPr sz="1000">
          <a:solidFill>
            <a:schemeClr val="tx1"/>
          </a:solidFill>
          <a:latin typeface="+mn-lt"/>
          <a:ea typeface="+mn-ea"/>
        </a:defRPr>
      </a:lvl7pPr>
      <a:lvl8pPr marL="2801938" indent="-169863" algn="l" rtl="0" fontAlgn="base">
        <a:spcBef>
          <a:spcPct val="20000"/>
        </a:spcBef>
        <a:spcAft>
          <a:spcPct val="0"/>
        </a:spcAft>
        <a:buClr>
          <a:srgbClr val="66B0D5"/>
        </a:buClr>
        <a:buFont typeface="Times" pitchFamily="18" charset="0"/>
        <a:buChar char="•"/>
        <a:defRPr sz="1000">
          <a:solidFill>
            <a:schemeClr val="tx1"/>
          </a:solidFill>
          <a:latin typeface="+mn-lt"/>
          <a:ea typeface="+mn-ea"/>
        </a:defRPr>
      </a:lvl8pPr>
      <a:lvl9pPr marL="3259138" indent="-169863" algn="l" rtl="0" fontAlgn="base">
        <a:spcBef>
          <a:spcPct val="20000"/>
        </a:spcBef>
        <a:spcAft>
          <a:spcPct val="0"/>
        </a:spcAft>
        <a:buClr>
          <a:srgbClr val="66B0D5"/>
        </a:buClr>
        <a:buFont typeface="Times" pitchFamily="18" charset="0"/>
        <a:buChar char="•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haonline.org/transforming-health-care/a-breath-of-fresh-care/community-health-opportunities" TargetMode="External"/><Relationship Id="rId2" Type="http://schemas.openxmlformats.org/officeDocument/2006/relationships/hyperlink" Target="http://www.mhaonline.org/transforming-health-care/a-breath-of-fresh-care/patient-bill-of-rights-and-compliments-and-concern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mhaonline.org/transforming-health-care/a-breath-of-fresh-care" TargetMode="External"/><Relationship Id="rId4" Type="http://schemas.openxmlformats.org/officeDocument/2006/relationships/hyperlink" Target="http://www.mhaonline.org/resources/a-breath-of-fresh-care/resourc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351088"/>
            <a:ext cx="7772400" cy="1249362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2052" name="Picture 3" descr="TitlePage3is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9228138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D:\Users\kimhoff\AppData\Local\Microsoft\Windows\Temporary Internet Files\Content.Outlook\2G5ERTP5\PPT Cover Slide 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28575"/>
            <a:ext cx="7781925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D:\Users\kimhoff\AppData\Local\Microsoft\Windows\Temporary Internet Files\Content.Outlook\2G5ERTP5\PPT Cover Slide 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28575"/>
            <a:ext cx="7781925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Box 6"/>
          <p:cNvSpPr txBox="1">
            <a:spLocks noChangeArrowheads="1"/>
          </p:cNvSpPr>
          <p:nvPr/>
        </p:nvSpPr>
        <p:spPr bwMode="auto">
          <a:xfrm>
            <a:off x="381000" y="2367171"/>
            <a:ext cx="7620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2800" dirty="0" smtClean="0">
                <a:latin typeface="Myriad Pro"/>
              </a:rPr>
              <a:t>“Breath of Fresh Care”</a:t>
            </a:r>
            <a:endParaRPr lang="en-US" sz="2000" dirty="0" smtClean="0">
              <a:latin typeface="Myriad Pro"/>
            </a:endParaRPr>
          </a:p>
          <a:p>
            <a:pPr algn="ctr"/>
            <a:r>
              <a:rPr lang="en-US" sz="2000" dirty="0" smtClean="0">
                <a:latin typeface="Myriad Pro"/>
              </a:rPr>
              <a:t>Baltimore City Health Care Forum </a:t>
            </a:r>
          </a:p>
          <a:p>
            <a:pPr algn="ctr"/>
            <a:r>
              <a:rPr lang="en-US" sz="2000" dirty="0" smtClean="0">
                <a:latin typeface="Myriad Pro"/>
              </a:rPr>
              <a:t>Carmela Coyle</a:t>
            </a:r>
          </a:p>
          <a:p>
            <a:pPr algn="ctr"/>
            <a:r>
              <a:rPr lang="en-US" sz="2000" dirty="0" smtClean="0">
                <a:latin typeface="Myriad Pro"/>
              </a:rPr>
              <a:t>September 14, 2016</a:t>
            </a:r>
            <a:endParaRPr lang="en-US" sz="2000" dirty="0">
              <a:latin typeface="Myriad Pro"/>
            </a:endParaRPr>
          </a:p>
          <a:p>
            <a:pPr algn="ctr"/>
            <a:endParaRPr lang="en-US" sz="4000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89191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reeform 13"/>
          <p:cNvSpPr>
            <a:spLocks noChangeArrowheads="1"/>
          </p:cNvSpPr>
          <p:nvPr/>
        </p:nvSpPr>
        <p:spPr bwMode="auto">
          <a:xfrm>
            <a:off x="685800" y="4621213"/>
            <a:ext cx="1828800" cy="1828800"/>
          </a:xfrm>
          <a:custGeom>
            <a:avLst/>
            <a:gdLst>
              <a:gd name="T0" fmla="*/ 5623954 w 1625600"/>
              <a:gd name="T1" fmla="*/ 1903659 h 1625600"/>
              <a:gd name="T2" fmla="*/ 6732843 w 1625600"/>
              <a:gd name="T3" fmla="*/ 1569465 h 1625600"/>
              <a:gd name="T4" fmla="*/ 7140876 w 1625600"/>
              <a:gd name="T5" fmla="*/ 2276192 h 1625600"/>
              <a:gd name="T6" fmla="*/ 6297008 w 1625600"/>
              <a:gd name="T7" fmla="*/ 3069421 h 1625600"/>
              <a:gd name="T8" fmla="*/ 6297008 w 1625600"/>
              <a:gd name="T9" fmla="*/ 4446764 h 1625600"/>
              <a:gd name="T10" fmla="*/ 7140876 w 1625600"/>
              <a:gd name="T11" fmla="*/ 5239979 h 1625600"/>
              <a:gd name="T12" fmla="*/ 6732843 w 1625600"/>
              <a:gd name="T13" fmla="*/ 5946710 h 1625600"/>
              <a:gd name="T14" fmla="*/ 5623954 w 1625600"/>
              <a:gd name="T15" fmla="*/ 5612511 h 1625600"/>
              <a:gd name="T16" fmla="*/ 4431138 w 1625600"/>
              <a:gd name="T17" fmla="*/ 6301184 h 1625600"/>
              <a:gd name="T18" fmla="*/ 4166121 w 1625600"/>
              <a:gd name="T19" fmla="*/ 7428614 h 1625600"/>
              <a:gd name="T20" fmla="*/ 3350051 w 1625600"/>
              <a:gd name="T21" fmla="*/ 7428614 h 1625600"/>
              <a:gd name="T22" fmla="*/ 3085034 w 1625600"/>
              <a:gd name="T23" fmla="*/ 6301184 h 1625600"/>
              <a:gd name="T24" fmla="*/ 1892217 w 1625600"/>
              <a:gd name="T25" fmla="*/ 5612511 h 1625600"/>
              <a:gd name="T26" fmla="*/ 783323 w 1625600"/>
              <a:gd name="T27" fmla="*/ 5946710 h 1625600"/>
              <a:gd name="T28" fmla="*/ 375294 w 1625600"/>
              <a:gd name="T29" fmla="*/ 5239979 h 1625600"/>
              <a:gd name="T30" fmla="*/ 1219165 w 1625600"/>
              <a:gd name="T31" fmla="*/ 4446752 h 1625600"/>
              <a:gd name="T32" fmla="*/ 1219165 w 1625600"/>
              <a:gd name="T33" fmla="*/ 3069412 h 1625600"/>
              <a:gd name="T34" fmla="*/ 375294 w 1625600"/>
              <a:gd name="T35" fmla="*/ 2276192 h 1625600"/>
              <a:gd name="T36" fmla="*/ 783323 w 1625600"/>
              <a:gd name="T37" fmla="*/ 1569465 h 1625600"/>
              <a:gd name="T38" fmla="*/ 1892217 w 1625600"/>
              <a:gd name="T39" fmla="*/ 1903659 h 1625600"/>
              <a:gd name="T40" fmla="*/ 3085037 w 1625600"/>
              <a:gd name="T41" fmla="*/ 1214989 h 1625600"/>
              <a:gd name="T42" fmla="*/ 3350051 w 1625600"/>
              <a:gd name="T43" fmla="*/ 87560 h 1625600"/>
              <a:gd name="T44" fmla="*/ 4166121 w 1625600"/>
              <a:gd name="T45" fmla="*/ 87560 h 1625600"/>
              <a:gd name="T46" fmla="*/ 4431138 w 1625600"/>
              <a:gd name="T47" fmla="*/ 1214988 h 1625600"/>
              <a:gd name="T48" fmla="*/ 5623954 w 1625600"/>
              <a:gd name="T49" fmla="*/ 1903659 h 16256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625600"/>
              <a:gd name="T76" fmla="*/ 0 h 1625600"/>
              <a:gd name="T77" fmla="*/ 1625600 w 1625600"/>
              <a:gd name="T78" fmla="*/ 1625600 h 16256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625600" h="1625600">
                <a:moveTo>
                  <a:pt x="1216351" y="411724"/>
                </a:moveTo>
                <a:lnTo>
                  <a:pt x="1456182" y="339444"/>
                </a:lnTo>
                <a:lnTo>
                  <a:pt x="1544431" y="492296"/>
                </a:lnTo>
                <a:lnTo>
                  <a:pt x="1361918" y="663855"/>
                </a:lnTo>
                <a:cubicBezTo>
                  <a:pt x="1388374" y="761390"/>
                  <a:pt x="1388374" y="864212"/>
                  <a:pt x="1361918" y="961747"/>
                </a:cubicBezTo>
                <a:lnTo>
                  <a:pt x="1544431" y="1133304"/>
                </a:lnTo>
                <a:lnTo>
                  <a:pt x="1456182" y="1286156"/>
                </a:lnTo>
                <a:lnTo>
                  <a:pt x="1216351" y="1213876"/>
                </a:lnTo>
                <a:cubicBezTo>
                  <a:pt x="1145111" y="1285556"/>
                  <a:pt x="1056064" y="1336967"/>
                  <a:pt x="958368" y="1362823"/>
                </a:cubicBezTo>
                <a:lnTo>
                  <a:pt x="901050" y="1606663"/>
                </a:lnTo>
                <a:lnTo>
                  <a:pt x="724550" y="1606663"/>
                </a:lnTo>
                <a:lnTo>
                  <a:pt x="667232" y="1362823"/>
                </a:lnTo>
                <a:cubicBezTo>
                  <a:pt x="569536" y="1336967"/>
                  <a:pt x="480489" y="1285556"/>
                  <a:pt x="409249" y="1213876"/>
                </a:cubicBezTo>
                <a:lnTo>
                  <a:pt x="169418" y="1286156"/>
                </a:lnTo>
                <a:lnTo>
                  <a:pt x="81169" y="1133304"/>
                </a:lnTo>
                <a:lnTo>
                  <a:pt x="263682" y="961745"/>
                </a:lnTo>
                <a:cubicBezTo>
                  <a:pt x="237226" y="864210"/>
                  <a:pt x="237226" y="761388"/>
                  <a:pt x="263682" y="663853"/>
                </a:cubicBezTo>
                <a:lnTo>
                  <a:pt x="81169" y="492296"/>
                </a:lnTo>
                <a:lnTo>
                  <a:pt x="169418" y="339444"/>
                </a:lnTo>
                <a:lnTo>
                  <a:pt x="409249" y="411724"/>
                </a:lnTo>
                <a:cubicBezTo>
                  <a:pt x="480489" y="340045"/>
                  <a:pt x="569536" y="288634"/>
                  <a:pt x="667233" y="262778"/>
                </a:cubicBezTo>
                <a:lnTo>
                  <a:pt x="724550" y="18937"/>
                </a:lnTo>
                <a:lnTo>
                  <a:pt x="901050" y="18937"/>
                </a:lnTo>
                <a:lnTo>
                  <a:pt x="958368" y="262777"/>
                </a:lnTo>
                <a:cubicBezTo>
                  <a:pt x="1056064" y="288633"/>
                  <a:pt x="1145111" y="340044"/>
                  <a:pt x="1216351" y="411724"/>
                </a:cubicBezTo>
                <a:close/>
              </a:path>
            </a:pathLst>
          </a:custGeom>
          <a:solidFill>
            <a:schemeClr val="hlink"/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lIns="440999" tIns="443474" rIns="440999" bIns="443474" anchor="ctr"/>
          <a:lstStyle>
            <a:lvl1pPr defTabSz="11112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1112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1112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1112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1112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111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111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111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111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 b="1" smtClean="0">
                <a:solidFill>
                  <a:srgbClr val="FFFFFF"/>
                </a:solidFill>
              </a:rPr>
              <a:t>Environmental</a:t>
            </a:r>
          </a:p>
          <a:p>
            <a:pPr algn="ctr"/>
            <a:r>
              <a:rPr lang="en-US" altLang="en-US" sz="1400" b="1" smtClean="0">
                <a:solidFill>
                  <a:srgbClr val="FFFFFF"/>
                </a:solidFill>
              </a:rPr>
              <a:t>and Social</a:t>
            </a:r>
          </a:p>
          <a:p>
            <a:pPr algn="ctr"/>
            <a:r>
              <a:rPr lang="en-US" altLang="en-US" sz="1400" b="1" smtClean="0">
                <a:solidFill>
                  <a:srgbClr val="FFFFFF"/>
                </a:solidFill>
              </a:rPr>
              <a:t>Factors</a:t>
            </a:r>
          </a:p>
          <a:p>
            <a:pPr algn="ctr"/>
            <a:r>
              <a:rPr lang="en-US" altLang="en-US" sz="1400" b="1" smtClean="0">
                <a:solidFill>
                  <a:srgbClr val="FFFFFF"/>
                </a:solidFill>
              </a:rPr>
              <a:t>20%</a:t>
            </a:r>
          </a:p>
        </p:txBody>
      </p:sp>
      <p:sp>
        <p:nvSpPr>
          <p:cNvPr id="37891" name="Freeform 12"/>
          <p:cNvSpPr>
            <a:spLocks noChangeArrowheads="1"/>
          </p:cNvSpPr>
          <p:nvPr/>
        </p:nvSpPr>
        <p:spPr bwMode="auto">
          <a:xfrm>
            <a:off x="5029200" y="3097213"/>
            <a:ext cx="2743200" cy="2743200"/>
          </a:xfrm>
          <a:custGeom>
            <a:avLst/>
            <a:gdLst>
              <a:gd name="T0" fmla="*/ 22734696 w 2235200"/>
              <a:gd name="T1" fmla="*/ 5106757 h 2235200"/>
              <a:gd name="T2" fmla="*/ 25226083 w 2235200"/>
              <a:gd name="T3" fmla="*/ 3016126 h 2235200"/>
              <a:gd name="T4" fmla="*/ 27216417 w 2235200"/>
              <a:gd name="T5" fmla="*/ 4686206 h 2235200"/>
              <a:gd name="T6" fmla="*/ 25590164 w 2235200"/>
              <a:gd name="T7" fmla="*/ 7502793 h 2235200"/>
              <a:gd name="T8" fmla="*/ 28174061 w 2235200"/>
              <a:gd name="T9" fmla="*/ 11978247 h 2235200"/>
              <a:gd name="T10" fmla="*/ 31426370 w 2235200"/>
              <a:gd name="T11" fmla="*/ 11978163 h 2235200"/>
              <a:gd name="T12" fmla="*/ 31877538 w 2235200"/>
              <a:gd name="T13" fmla="*/ 14536870 h 2235200"/>
              <a:gd name="T14" fmla="*/ 28821313 w 2235200"/>
              <a:gd name="T15" fmla="*/ 15649162 h 2235200"/>
              <a:gd name="T16" fmla="*/ 27923952 w 2235200"/>
              <a:gd name="T17" fmla="*/ 20738414 h 2235200"/>
              <a:gd name="T18" fmla="*/ 30415446 w 2235200"/>
              <a:gd name="T19" fmla="*/ 22828919 h 2235200"/>
              <a:gd name="T20" fmla="*/ 29116340 w 2235200"/>
              <a:gd name="T21" fmla="*/ 25079040 h 2235200"/>
              <a:gd name="T22" fmla="*/ 26060144 w 2235200"/>
              <a:gd name="T23" fmla="*/ 23966572 h 2235200"/>
              <a:gd name="T24" fmla="*/ 22101372 w 2235200"/>
              <a:gd name="T25" fmla="*/ 27288376 h 2235200"/>
              <a:gd name="T26" fmla="*/ 22666241 w 2235200"/>
              <a:gd name="T27" fmla="*/ 30491294 h 2235200"/>
              <a:gd name="T28" fmla="*/ 20224735 w 2235200"/>
              <a:gd name="T29" fmla="*/ 31379935 h 2235200"/>
              <a:gd name="T30" fmla="*/ 18598643 w 2235200"/>
              <a:gd name="T31" fmla="*/ 28563273 h 2235200"/>
              <a:gd name="T32" fmla="*/ 13430832 w 2235200"/>
              <a:gd name="T33" fmla="*/ 28563273 h 2235200"/>
              <a:gd name="T34" fmla="*/ 11804765 w 2235200"/>
              <a:gd name="T35" fmla="*/ 31379935 h 2235200"/>
              <a:gd name="T36" fmla="*/ 9363261 w 2235200"/>
              <a:gd name="T37" fmla="*/ 30491294 h 2235200"/>
              <a:gd name="T38" fmla="*/ 9928096 w 2235200"/>
              <a:gd name="T39" fmla="*/ 27288376 h 2235200"/>
              <a:gd name="T40" fmla="*/ 5969320 w 2235200"/>
              <a:gd name="T41" fmla="*/ 23966560 h 2235200"/>
              <a:gd name="T42" fmla="*/ 2913150 w 2235200"/>
              <a:gd name="T43" fmla="*/ 25079040 h 2235200"/>
              <a:gd name="T44" fmla="*/ 1614060 w 2235200"/>
              <a:gd name="T45" fmla="*/ 22828919 h 2235200"/>
              <a:gd name="T46" fmla="*/ 4105540 w 2235200"/>
              <a:gd name="T47" fmla="*/ 20738414 h 2235200"/>
              <a:gd name="T48" fmla="*/ 3208177 w 2235200"/>
              <a:gd name="T49" fmla="*/ 15649162 h 2235200"/>
              <a:gd name="T50" fmla="*/ 151944 w 2235200"/>
              <a:gd name="T51" fmla="*/ 14536870 h 2235200"/>
              <a:gd name="T52" fmla="*/ 603088 w 2235200"/>
              <a:gd name="T53" fmla="*/ 11978163 h 2235200"/>
              <a:gd name="T54" fmla="*/ 3855443 w 2235200"/>
              <a:gd name="T55" fmla="*/ 11978231 h 2235200"/>
              <a:gd name="T56" fmla="*/ 6439364 w 2235200"/>
              <a:gd name="T57" fmla="*/ 7502793 h 2235200"/>
              <a:gd name="T58" fmla="*/ 4813084 w 2235200"/>
              <a:gd name="T59" fmla="*/ 4686206 h 2235200"/>
              <a:gd name="T60" fmla="*/ 6803394 w 2235200"/>
              <a:gd name="T61" fmla="*/ 3016126 h 2235200"/>
              <a:gd name="T62" fmla="*/ 9294795 w 2235200"/>
              <a:gd name="T63" fmla="*/ 5106757 h 2235200"/>
              <a:gd name="T64" fmla="*/ 14150952 w 2235200"/>
              <a:gd name="T65" fmla="*/ 3339264 h 2235200"/>
              <a:gd name="T66" fmla="*/ 14715638 w 2235200"/>
              <a:gd name="T67" fmla="*/ 136297 h 2235200"/>
              <a:gd name="T68" fmla="*/ 17313849 w 2235200"/>
              <a:gd name="T69" fmla="*/ 136297 h 2235200"/>
              <a:gd name="T70" fmla="*/ 17878547 w 2235200"/>
              <a:gd name="T71" fmla="*/ 3339237 h 2235200"/>
              <a:gd name="T72" fmla="*/ 22734696 w 2235200"/>
              <a:gd name="T73" fmla="*/ 5106737 h 2235200"/>
              <a:gd name="T74" fmla="*/ 22734696 w 2235200"/>
              <a:gd name="T75" fmla="*/ 5106757 h 22352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35200"/>
              <a:gd name="T115" fmla="*/ 0 h 2235200"/>
              <a:gd name="T116" fmla="*/ 2235200 w 2235200"/>
              <a:gd name="T117" fmla="*/ 2235200 h 223520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35200" h="2235200">
                <a:moveTo>
                  <a:pt x="1586556" y="356378"/>
                </a:moveTo>
                <a:lnTo>
                  <a:pt x="1760420" y="210482"/>
                </a:lnTo>
                <a:lnTo>
                  <a:pt x="1899316" y="327030"/>
                </a:lnTo>
                <a:lnTo>
                  <a:pt x="1785827" y="523587"/>
                </a:lnTo>
                <a:cubicBezTo>
                  <a:pt x="1866524" y="614366"/>
                  <a:pt x="1927878" y="720635"/>
                  <a:pt x="1966146" y="835910"/>
                </a:cubicBezTo>
                <a:lnTo>
                  <a:pt x="2193113" y="835904"/>
                </a:lnTo>
                <a:lnTo>
                  <a:pt x="2224597" y="1014466"/>
                </a:lnTo>
                <a:lnTo>
                  <a:pt x="2011316" y="1092087"/>
                </a:lnTo>
                <a:cubicBezTo>
                  <a:pt x="2014782" y="1213498"/>
                  <a:pt x="1993474" y="1334342"/>
                  <a:pt x="1948692" y="1447245"/>
                </a:cubicBezTo>
                <a:lnTo>
                  <a:pt x="2122562" y="1593132"/>
                </a:lnTo>
                <a:lnTo>
                  <a:pt x="2031904" y="1750157"/>
                </a:lnTo>
                <a:lnTo>
                  <a:pt x="1818627" y="1672524"/>
                </a:lnTo>
                <a:cubicBezTo>
                  <a:pt x="1743240" y="1767759"/>
                  <a:pt x="1649240" y="1846635"/>
                  <a:pt x="1542361" y="1904338"/>
                </a:cubicBezTo>
                <a:lnTo>
                  <a:pt x="1581779" y="2127856"/>
                </a:lnTo>
                <a:lnTo>
                  <a:pt x="1411397" y="2189870"/>
                </a:lnTo>
                <a:lnTo>
                  <a:pt x="1297919" y="1993308"/>
                </a:lnTo>
                <a:cubicBezTo>
                  <a:pt x="1178954" y="2017804"/>
                  <a:pt x="1056245" y="2017804"/>
                  <a:pt x="937280" y="1993308"/>
                </a:cubicBezTo>
                <a:lnTo>
                  <a:pt x="823803" y="2189870"/>
                </a:lnTo>
                <a:lnTo>
                  <a:pt x="653421" y="2127856"/>
                </a:lnTo>
                <a:lnTo>
                  <a:pt x="692839" y="1904338"/>
                </a:lnTo>
                <a:cubicBezTo>
                  <a:pt x="585960" y="1846634"/>
                  <a:pt x="491960" y="1767758"/>
                  <a:pt x="416573" y="1672523"/>
                </a:cubicBezTo>
                <a:lnTo>
                  <a:pt x="203296" y="1750157"/>
                </a:lnTo>
                <a:lnTo>
                  <a:pt x="112638" y="1593132"/>
                </a:lnTo>
                <a:lnTo>
                  <a:pt x="286508" y="1447245"/>
                </a:lnTo>
                <a:cubicBezTo>
                  <a:pt x="241726" y="1334342"/>
                  <a:pt x="220418" y="1213498"/>
                  <a:pt x="223884" y="1092087"/>
                </a:cubicBezTo>
                <a:lnTo>
                  <a:pt x="10603" y="1014466"/>
                </a:lnTo>
                <a:lnTo>
                  <a:pt x="42087" y="835904"/>
                </a:lnTo>
                <a:lnTo>
                  <a:pt x="269055" y="835909"/>
                </a:lnTo>
                <a:cubicBezTo>
                  <a:pt x="307323" y="720634"/>
                  <a:pt x="368678" y="614365"/>
                  <a:pt x="449375" y="523587"/>
                </a:cubicBezTo>
                <a:lnTo>
                  <a:pt x="335884" y="327030"/>
                </a:lnTo>
                <a:lnTo>
                  <a:pt x="474780" y="210482"/>
                </a:lnTo>
                <a:lnTo>
                  <a:pt x="648644" y="356378"/>
                </a:lnTo>
                <a:cubicBezTo>
                  <a:pt x="752056" y="292671"/>
                  <a:pt x="867365" y="250702"/>
                  <a:pt x="987534" y="233033"/>
                </a:cubicBezTo>
                <a:lnTo>
                  <a:pt x="1026941" y="9511"/>
                </a:lnTo>
                <a:lnTo>
                  <a:pt x="1208259" y="9511"/>
                </a:lnTo>
                <a:lnTo>
                  <a:pt x="1247666" y="233031"/>
                </a:lnTo>
                <a:cubicBezTo>
                  <a:pt x="1367835" y="250700"/>
                  <a:pt x="1483143" y="292669"/>
                  <a:pt x="1586556" y="356377"/>
                </a:cubicBezTo>
                <a:lnTo>
                  <a:pt x="1586556" y="356378"/>
                </a:lnTo>
                <a:close/>
              </a:path>
            </a:pathLst>
          </a:custGeom>
          <a:solidFill>
            <a:srgbClr val="0000FF"/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lIns="502713" tIns="576927" rIns="502713" bIns="616016" anchor="ctr" anchorCtr="1"/>
          <a:lstStyle>
            <a:lvl1pPr defTabSz="1866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866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866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866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866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866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866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866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866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en-US" altLang="en-US" sz="1400" b="1" dirty="0" smtClean="0">
                <a:solidFill>
                  <a:srgbClr val="FFFFFF"/>
                </a:solidFill>
              </a:rPr>
              <a:t>Family History and Genetics</a:t>
            </a:r>
          </a:p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en-US" altLang="en-US" sz="1400" b="1" dirty="0" smtClean="0">
                <a:solidFill>
                  <a:srgbClr val="FFFFFF"/>
                </a:solidFill>
              </a:rPr>
              <a:t>30%</a:t>
            </a:r>
          </a:p>
        </p:txBody>
      </p:sp>
      <p:sp>
        <p:nvSpPr>
          <p:cNvPr id="37892" name="Freeform 9"/>
          <p:cNvSpPr>
            <a:spLocks noChangeArrowheads="1"/>
          </p:cNvSpPr>
          <p:nvPr/>
        </p:nvSpPr>
        <p:spPr bwMode="auto">
          <a:xfrm>
            <a:off x="1752600" y="2182813"/>
            <a:ext cx="3657600" cy="3657600"/>
          </a:xfrm>
          <a:custGeom>
            <a:avLst/>
            <a:gdLst>
              <a:gd name="T0" fmla="*/ 21244693 w 2162556"/>
              <a:gd name="T1" fmla="*/ 4772063 h 2162556"/>
              <a:gd name="T2" fmla="*/ 23572807 w 2162556"/>
              <a:gd name="T3" fmla="*/ 2818439 h 2162556"/>
              <a:gd name="T4" fmla="*/ 25432695 w 2162556"/>
              <a:gd name="T5" fmla="*/ 4379087 h 2162556"/>
              <a:gd name="T6" fmla="*/ 23913016 w 2162556"/>
              <a:gd name="T7" fmla="*/ 7011060 h 2162556"/>
              <a:gd name="T8" fmla="*/ 26327560 w 2162556"/>
              <a:gd name="T9" fmla="*/ 11193196 h 2162556"/>
              <a:gd name="T10" fmla="*/ 29366764 w 2162556"/>
              <a:gd name="T11" fmla="*/ 11193125 h 2162556"/>
              <a:gd name="T12" fmla="*/ 29788359 w 2162556"/>
              <a:gd name="T13" fmla="*/ 13584154 h 2162556"/>
              <a:gd name="T14" fmla="*/ 26932414 w 2162556"/>
              <a:gd name="T15" fmla="*/ 14623532 h 2162556"/>
              <a:gd name="T16" fmla="*/ 26093849 w 2162556"/>
              <a:gd name="T17" fmla="*/ 19379258 h 2162556"/>
              <a:gd name="T18" fmla="*/ 28422057 w 2162556"/>
              <a:gd name="T19" fmla="*/ 21332754 h 2162556"/>
              <a:gd name="T20" fmla="*/ 27208103 w 2162556"/>
              <a:gd name="T21" fmla="*/ 23435389 h 2162556"/>
              <a:gd name="T22" fmla="*/ 24352225 w 2162556"/>
              <a:gd name="T23" fmla="*/ 22395849 h 2162556"/>
              <a:gd name="T24" fmla="*/ 20652907 w 2162556"/>
              <a:gd name="T25" fmla="*/ 25499942 h 2162556"/>
              <a:gd name="T26" fmla="*/ 21180727 w 2162556"/>
              <a:gd name="T27" fmla="*/ 28492949 h 2162556"/>
              <a:gd name="T28" fmla="*/ 18899244 w 2162556"/>
              <a:gd name="T29" fmla="*/ 29323334 h 2162556"/>
              <a:gd name="T30" fmla="*/ 17379726 w 2162556"/>
              <a:gd name="T31" fmla="*/ 26691278 h 2162556"/>
              <a:gd name="T32" fmla="*/ 12550613 w 2162556"/>
              <a:gd name="T33" fmla="*/ 26691278 h 2162556"/>
              <a:gd name="T34" fmla="*/ 11031083 w 2162556"/>
              <a:gd name="T35" fmla="*/ 29323334 h 2162556"/>
              <a:gd name="T36" fmla="*/ 8749605 w 2162556"/>
              <a:gd name="T37" fmla="*/ 28492949 h 2162556"/>
              <a:gd name="T38" fmla="*/ 9277433 w 2162556"/>
              <a:gd name="T39" fmla="*/ 25499942 h 2162556"/>
              <a:gd name="T40" fmla="*/ 5578106 w 2162556"/>
              <a:gd name="T41" fmla="*/ 22395829 h 2162556"/>
              <a:gd name="T42" fmla="*/ 2722224 w 2162556"/>
              <a:gd name="T43" fmla="*/ 23435389 h 2162556"/>
              <a:gd name="T44" fmla="*/ 1508271 w 2162556"/>
              <a:gd name="T45" fmla="*/ 21332754 h 2162556"/>
              <a:gd name="T46" fmla="*/ 3836479 w 2162556"/>
              <a:gd name="T47" fmla="*/ 19379271 h 2162556"/>
              <a:gd name="T48" fmla="*/ 2997913 w 2162556"/>
              <a:gd name="T49" fmla="*/ 14623552 h 2162556"/>
              <a:gd name="T50" fmla="*/ 141977 w 2162556"/>
              <a:gd name="T51" fmla="*/ 13584154 h 2162556"/>
              <a:gd name="T52" fmla="*/ 563575 w 2162556"/>
              <a:gd name="T53" fmla="*/ 11193125 h 2162556"/>
              <a:gd name="T54" fmla="*/ 3602759 w 2162556"/>
              <a:gd name="T55" fmla="*/ 11193196 h 2162556"/>
              <a:gd name="T56" fmla="*/ 6017318 w 2162556"/>
              <a:gd name="T57" fmla="*/ 7011060 h 2162556"/>
              <a:gd name="T58" fmla="*/ 4497644 w 2162556"/>
              <a:gd name="T59" fmla="*/ 4379087 h 2162556"/>
              <a:gd name="T60" fmla="*/ 6357522 w 2162556"/>
              <a:gd name="T61" fmla="*/ 2818439 h 2162556"/>
              <a:gd name="T62" fmla="*/ 8685630 w 2162556"/>
              <a:gd name="T63" fmla="*/ 4772063 h 2162556"/>
              <a:gd name="T64" fmla="*/ 13223521 w 2162556"/>
              <a:gd name="T65" fmla="*/ 3120413 h 2162556"/>
              <a:gd name="T66" fmla="*/ 13751193 w 2162556"/>
              <a:gd name="T67" fmla="*/ 127362 h 2162556"/>
              <a:gd name="T68" fmla="*/ 16179139 w 2162556"/>
              <a:gd name="T69" fmla="*/ 127362 h 2162556"/>
              <a:gd name="T70" fmla="*/ 16706806 w 2162556"/>
              <a:gd name="T71" fmla="*/ 3120392 h 2162556"/>
              <a:gd name="T72" fmla="*/ 21244688 w 2162556"/>
              <a:gd name="T73" fmla="*/ 4772054 h 2162556"/>
              <a:gd name="T74" fmla="*/ 21244693 w 2162556"/>
              <a:gd name="T75" fmla="*/ 4772063 h 216255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162556"/>
              <a:gd name="T115" fmla="*/ 0 h 2162556"/>
              <a:gd name="T116" fmla="*/ 2162556 w 2162556"/>
              <a:gd name="T117" fmla="*/ 2162556 h 216255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162556" h="2162556">
                <a:moveTo>
                  <a:pt x="1534993" y="344796"/>
                </a:moveTo>
                <a:lnTo>
                  <a:pt x="1703206" y="203641"/>
                </a:lnTo>
                <a:lnTo>
                  <a:pt x="1837588" y="316402"/>
                </a:lnTo>
                <a:lnTo>
                  <a:pt x="1727787" y="506570"/>
                </a:lnTo>
                <a:cubicBezTo>
                  <a:pt x="1805861" y="594398"/>
                  <a:pt x="1865221" y="697214"/>
                  <a:pt x="1902245" y="808742"/>
                </a:cubicBezTo>
                <a:lnTo>
                  <a:pt x="2121836" y="808737"/>
                </a:lnTo>
                <a:lnTo>
                  <a:pt x="2152298" y="981496"/>
                </a:lnTo>
                <a:lnTo>
                  <a:pt x="1945948" y="1056594"/>
                </a:lnTo>
                <a:cubicBezTo>
                  <a:pt x="1949301" y="1174059"/>
                  <a:pt x="1928686" y="1290975"/>
                  <a:pt x="1885359" y="1400209"/>
                </a:cubicBezTo>
                <a:lnTo>
                  <a:pt x="2053579" y="1541355"/>
                </a:lnTo>
                <a:lnTo>
                  <a:pt x="1965867" y="1693277"/>
                </a:lnTo>
                <a:lnTo>
                  <a:pt x="1759521" y="1618167"/>
                </a:lnTo>
                <a:cubicBezTo>
                  <a:pt x="1686584" y="1710307"/>
                  <a:pt x="1595639" y="1786619"/>
                  <a:pt x="1492234" y="1842447"/>
                </a:cubicBezTo>
                <a:lnTo>
                  <a:pt x="1530371" y="2058701"/>
                </a:lnTo>
                <a:lnTo>
                  <a:pt x="1365527" y="2118699"/>
                </a:lnTo>
                <a:lnTo>
                  <a:pt x="1255737" y="1928525"/>
                </a:lnTo>
                <a:cubicBezTo>
                  <a:pt x="1140638" y="1952225"/>
                  <a:pt x="1021918" y="1952225"/>
                  <a:pt x="906819" y="1928525"/>
                </a:cubicBezTo>
                <a:lnTo>
                  <a:pt x="797029" y="2118699"/>
                </a:lnTo>
                <a:lnTo>
                  <a:pt x="632185" y="2058701"/>
                </a:lnTo>
                <a:lnTo>
                  <a:pt x="670322" y="1842447"/>
                </a:lnTo>
                <a:cubicBezTo>
                  <a:pt x="566917" y="1786618"/>
                  <a:pt x="475972" y="1710306"/>
                  <a:pt x="403035" y="1618166"/>
                </a:cubicBezTo>
                <a:lnTo>
                  <a:pt x="196689" y="1693277"/>
                </a:lnTo>
                <a:lnTo>
                  <a:pt x="108977" y="1541355"/>
                </a:lnTo>
                <a:lnTo>
                  <a:pt x="277197" y="1400210"/>
                </a:lnTo>
                <a:cubicBezTo>
                  <a:pt x="233870" y="1290976"/>
                  <a:pt x="213255" y="1174060"/>
                  <a:pt x="216608" y="1056595"/>
                </a:cubicBezTo>
                <a:lnTo>
                  <a:pt x="10258" y="981496"/>
                </a:lnTo>
                <a:lnTo>
                  <a:pt x="40720" y="808737"/>
                </a:lnTo>
                <a:lnTo>
                  <a:pt x="260310" y="808742"/>
                </a:lnTo>
                <a:cubicBezTo>
                  <a:pt x="297334" y="697214"/>
                  <a:pt x="356695" y="594398"/>
                  <a:pt x="434769" y="506570"/>
                </a:cubicBezTo>
                <a:lnTo>
                  <a:pt x="324968" y="316402"/>
                </a:lnTo>
                <a:lnTo>
                  <a:pt x="459350" y="203641"/>
                </a:lnTo>
                <a:lnTo>
                  <a:pt x="627563" y="344796"/>
                </a:lnTo>
                <a:cubicBezTo>
                  <a:pt x="727614" y="283159"/>
                  <a:pt x="839175" y="242554"/>
                  <a:pt x="955439" y="225459"/>
                </a:cubicBezTo>
                <a:lnTo>
                  <a:pt x="993565" y="9202"/>
                </a:lnTo>
                <a:lnTo>
                  <a:pt x="1168991" y="9202"/>
                </a:lnTo>
                <a:lnTo>
                  <a:pt x="1207117" y="225458"/>
                </a:lnTo>
                <a:cubicBezTo>
                  <a:pt x="1323380" y="242553"/>
                  <a:pt x="1434941" y="283158"/>
                  <a:pt x="1534992" y="344795"/>
                </a:cubicBezTo>
                <a:lnTo>
                  <a:pt x="1534993" y="344796"/>
                </a:lnTo>
                <a:close/>
              </a:path>
            </a:pathLst>
          </a:custGeom>
          <a:solidFill>
            <a:srgbClr val="2978C5"/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lIns="486839" tIns="558640" rIns="486839" bIns="596459" anchor="ctr"/>
          <a:lstStyle>
            <a:lvl1pPr defTabSz="1822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822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822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822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822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822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822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822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822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 b="1" smtClean="0">
                <a:solidFill>
                  <a:srgbClr val="FFFFFF"/>
                </a:solidFill>
              </a:rPr>
              <a:t>Personal Behaviors </a:t>
            </a:r>
          </a:p>
          <a:p>
            <a:pPr algn="ctr"/>
            <a:r>
              <a:rPr lang="en-US" altLang="en-US" sz="1400" b="1" smtClean="0">
                <a:solidFill>
                  <a:srgbClr val="FFFFFF"/>
                </a:solidFill>
              </a:rPr>
              <a:t>40%</a:t>
            </a:r>
          </a:p>
        </p:txBody>
      </p:sp>
      <p:sp>
        <p:nvSpPr>
          <p:cNvPr id="37893" name="Freeform 19"/>
          <p:cNvSpPr>
            <a:spLocks/>
          </p:cNvSpPr>
          <p:nvPr/>
        </p:nvSpPr>
        <p:spPr bwMode="auto">
          <a:xfrm rot="-526582">
            <a:off x="7304088" y="5022850"/>
            <a:ext cx="914400" cy="914400"/>
          </a:xfrm>
          <a:custGeom>
            <a:avLst/>
            <a:gdLst>
              <a:gd name="T0" fmla="*/ 687 w 1625600"/>
              <a:gd name="T1" fmla="*/ 232 h 1625600"/>
              <a:gd name="T2" fmla="*/ 822 w 1625600"/>
              <a:gd name="T3" fmla="*/ 192 h 1625600"/>
              <a:gd name="T4" fmla="*/ 872 w 1625600"/>
              <a:gd name="T5" fmla="*/ 278 h 1625600"/>
              <a:gd name="T6" fmla="*/ 768 w 1625600"/>
              <a:gd name="T7" fmla="*/ 375 h 1625600"/>
              <a:gd name="T8" fmla="*/ 768 w 1625600"/>
              <a:gd name="T9" fmla="*/ 543 h 1625600"/>
              <a:gd name="T10" fmla="*/ 872 w 1625600"/>
              <a:gd name="T11" fmla="*/ 640 h 1625600"/>
              <a:gd name="T12" fmla="*/ 822 w 1625600"/>
              <a:gd name="T13" fmla="*/ 726 h 1625600"/>
              <a:gd name="T14" fmla="*/ 687 w 1625600"/>
              <a:gd name="T15" fmla="*/ 685 h 1625600"/>
              <a:gd name="T16" fmla="*/ 541 w 1625600"/>
              <a:gd name="T17" fmla="*/ 769 h 1625600"/>
              <a:gd name="T18" fmla="*/ 509 w 1625600"/>
              <a:gd name="T19" fmla="*/ 907 h 1625600"/>
              <a:gd name="T20" fmla="*/ 409 w 1625600"/>
              <a:gd name="T21" fmla="*/ 907 h 1625600"/>
              <a:gd name="T22" fmla="*/ 376 w 1625600"/>
              <a:gd name="T23" fmla="*/ 769 h 1625600"/>
              <a:gd name="T24" fmla="*/ 231 w 1625600"/>
              <a:gd name="T25" fmla="*/ 685 h 1625600"/>
              <a:gd name="T26" fmla="*/ 96 w 1625600"/>
              <a:gd name="T27" fmla="*/ 726 h 1625600"/>
              <a:gd name="T28" fmla="*/ 46 w 1625600"/>
              <a:gd name="T29" fmla="*/ 640 h 1625600"/>
              <a:gd name="T30" fmla="*/ 149 w 1625600"/>
              <a:gd name="T31" fmla="*/ 543 h 1625600"/>
              <a:gd name="T32" fmla="*/ 149 w 1625600"/>
              <a:gd name="T33" fmla="*/ 375 h 1625600"/>
              <a:gd name="T34" fmla="*/ 46 w 1625600"/>
              <a:gd name="T35" fmla="*/ 278 h 1625600"/>
              <a:gd name="T36" fmla="*/ 96 w 1625600"/>
              <a:gd name="T37" fmla="*/ 192 h 1625600"/>
              <a:gd name="T38" fmla="*/ 231 w 1625600"/>
              <a:gd name="T39" fmla="*/ 232 h 1625600"/>
              <a:gd name="T40" fmla="*/ 376 w 1625600"/>
              <a:gd name="T41" fmla="*/ 149 h 1625600"/>
              <a:gd name="T42" fmla="*/ 409 w 1625600"/>
              <a:gd name="T43" fmla="*/ 11 h 1625600"/>
              <a:gd name="T44" fmla="*/ 509 w 1625600"/>
              <a:gd name="T45" fmla="*/ 11 h 1625600"/>
              <a:gd name="T46" fmla="*/ 541 w 1625600"/>
              <a:gd name="T47" fmla="*/ 149 h 1625600"/>
              <a:gd name="T48" fmla="*/ 687 w 1625600"/>
              <a:gd name="T49" fmla="*/ 232 h 16256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625600"/>
              <a:gd name="T76" fmla="*/ 0 h 1625600"/>
              <a:gd name="T77" fmla="*/ 1625600 w 1625600"/>
              <a:gd name="T78" fmla="*/ 1625600 h 16256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625600" h="1625600">
                <a:moveTo>
                  <a:pt x="1216351" y="411724"/>
                </a:moveTo>
                <a:lnTo>
                  <a:pt x="1456182" y="339444"/>
                </a:lnTo>
                <a:lnTo>
                  <a:pt x="1544431" y="492296"/>
                </a:lnTo>
                <a:lnTo>
                  <a:pt x="1361918" y="663855"/>
                </a:lnTo>
                <a:cubicBezTo>
                  <a:pt x="1388374" y="761390"/>
                  <a:pt x="1388374" y="864212"/>
                  <a:pt x="1361918" y="961747"/>
                </a:cubicBezTo>
                <a:lnTo>
                  <a:pt x="1544431" y="1133304"/>
                </a:lnTo>
                <a:lnTo>
                  <a:pt x="1456182" y="1286156"/>
                </a:lnTo>
                <a:lnTo>
                  <a:pt x="1216351" y="1213876"/>
                </a:lnTo>
                <a:cubicBezTo>
                  <a:pt x="1145111" y="1285556"/>
                  <a:pt x="1056064" y="1336967"/>
                  <a:pt x="958368" y="1362823"/>
                </a:cubicBezTo>
                <a:lnTo>
                  <a:pt x="901050" y="1606663"/>
                </a:lnTo>
                <a:lnTo>
                  <a:pt x="724550" y="1606663"/>
                </a:lnTo>
                <a:lnTo>
                  <a:pt x="667232" y="1362823"/>
                </a:lnTo>
                <a:cubicBezTo>
                  <a:pt x="569536" y="1336967"/>
                  <a:pt x="480489" y="1285556"/>
                  <a:pt x="409249" y="1213876"/>
                </a:cubicBezTo>
                <a:lnTo>
                  <a:pt x="169418" y="1286156"/>
                </a:lnTo>
                <a:lnTo>
                  <a:pt x="81169" y="1133304"/>
                </a:lnTo>
                <a:lnTo>
                  <a:pt x="263682" y="961745"/>
                </a:lnTo>
                <a:cubicBezTo>
                  <a:pt x="237226" y="864210"/>
                  <a:pt x="237226" y="761388"/>
                  <a:pt x="263682" y="663853"/>
                </a:cubicBezTo>
                <a:lnTo>
                  <a:pt x="81169" y="492296"/>
                </a:lnTo>
                <a:lnTo>
                  <a:pt x="169418" y="339444"/>
                </a:lnTo>
                <a:lnTo>
                  <a:pt x="409249" y="411724"/>
                </a:lnTo>
                <a:cubicBezTo>
                  <a:pt x="480489" y="340045"/>
                  <a:pt x="569536" y="288634"/>
                  <a:pt x="667233" y="262778"/>
                </a:cubicBezTo>
                <a:lnTo>
                  <a:pt x="724550" y="18937"/>
                </a:lnTo>
                <a:lnTo>
                  <a:pt x="901050" y="18937"/>
                </a:lnTo>
                <a:lnTo>
                  <a:pt x="958368" y="262777"/>
                </a:lnTo>
                <a:cubicBezTo>
                  <a:pt x="1056064" y="288633"/>
                  <a:pt x="1145111" y="340044"/>
                  <a:pt x="1216351" y="411724"/>
                </a:cubicBezTo>
                <a:close/>
              </a:path>
            </a:pathLst>
          </a:custGeom>
          <a:solidFill>
            <a:schemeClr val="bg2"/>
          </a:solidFill>
          <a:ln w="25400" cap="flat" cmpd="sng" algn="ctr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 lIns="440999" tIns="443474" rIns="440999" bIns="443474" anchor="ctr"/>
          <a:lstStyle/>
          <a:p>
            <a:pPr defTabSz="457200" eaLnBrk="0" hangingPunct="0"/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894" name="TextBox 20"/>
          <p:cNvSpPr txBox="1">
            <a:spLocks noChangeArrowheads="1"/>
          </p:cNvSpPr>
          <p:nvPr/>
        </p:nvSpPr>
        <p:spPr bwMode="gray">
          <a:xfrm>
            <a:off x="174625" y="6583363"/>
            <a:ext cx="67675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b="1" dirty="0" smtClean="0">
                <a:solidFill>
                  <a:srgbClr val="7F7F7F"/>
                </a:solidFill>
                <a:cs typeface="Arial" panose="020B0604020202020204" pitchFamily="34" charset="0"/>
              </a:rPr>
              <a:t>Source: Determinants of Health and Their Contribution to Premature Death, JAMA</a:t>
            </a:r>
          </a:p>
        </p:txBody>
      </p:sp>
      <p:sp>
        <p:nvSpPr>
          <p:cNvPr id="37895" name="Text Box 11"/>
          <p:cNvSpPr txBox="1">
            <a:spLocks noChangeArrowheads="1"/>
          </p:cNvSpPr>
          <p:nvPr/>
        </p:nvSpPr>
        <p:spPr bwMode="gray">
          <a:xfrm>
            <a:off x="1295400" y="1219200"/>
            <a:ext cx="640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6405" tIns="43202" rIns="86405" bIns="43202">
            <a:spAutoFit/>
          </a:bodyPr>
          <a:lstStyle>
            <a:lvl1pPr defTabSz="863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63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63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63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63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/>
            <a:r>
              <a:rPr lang="en-US" altLang="en-US" sz="1600" b="1" i="1" smtClean="0">
                <a:solidFill>
                  <a:srgbClr val="000066"/>
                </a:solidFill>
              </a:rPr>
              <a:t>Health is driven by multiple factors that are intricately linked – of which medical care is one component. </a:t>
            </a:r>
          </a:p>
        </p:txBody>
      </p:sp>
      <p:sp>
        <p:nvSpPr>
          <p:cNvPr id="37896" name="TextBox 26"/>
          <p:cNvSpPr txBox="1">
            <a:spLocks noChangeArrowheads="1"/>
          </p:cNvSpPr>
          <p:nvPr/>
        </p:nvSpPr>
        <p:spPr bwMode="gray">
          <a:xfrm>
            <a:off x="7391400" y="54102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000" b="1" smtClean="0">
                <a:solidFill>
                  <a:srgbClr val="FFFFFF"/>
                </a:solidFill>
                <a:cs typeface="Arial" panose="020B0604020202020204" pitchFamily="34" charset="0"/>
              </a:rPr>
              <a:t>Medical </a:t>
            </a:r>
          </a:p>
          <a:p>
            <a:pPr algn="ctr"/>
            <a:r>
              <a:rPr lang="en-US" altLang="en-US" sz="1000" b="1" smtClean="0">
                <a:solidFill>
                  <a:srgbClr val="FFFFFF"/>
                </a:solidFill>
                <a:cs typeface="Arial" panose="020B0604020202020204" pitchFamily="34" charset="0"/>
              </a:rPr>
              <a:t>Care</a:t>
            </a:r>
          </a:p>
        </p:txBody>
      </p:sp>
      <p:sp>
        <p:nvSpPr>
          <p:cNvPr id="37" name="Shape 36"/>
          <p:cNvSpPr/>
          <p:nvPr/>
        </p:nvSpPr>
        <p:spPr>
          <a:xfrm rot="7929656" flipV="1">
            <a:off x="4170363" y="2868613"/>
            <a:ext cx="2078037" cy="2078037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chemeClr val="bg1">
              <a:lumMod val="8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Shape 37"/>
          <p:cNvSpPr/>
          <p:nvPr/>
        </p:nvSpPr>
        <p:spPr>
          <a:xfrm rot="18448514" flipV="1">
            <a:off x="4164013" y="3608388"/>
            <a:ext cx="2079625" cy="2079625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chemeClr val="bg1">
              <a:lumMod val="8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Shape 38"/>
          <p:cNvSpPr/>
          <p:nvPr/>
        </p:nvSpPr>
        <p:spPr>
          <a:xfrm rot="20933691" flipH="1">
            <a:off x="6559550" y="4475163"/>
            <a:ext cx="1828800" cy="1828800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chemeClr val="bg1">
              <a:lumMod val="8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900" name="TextBox 39"/>
          <p:cNvSpPr txBox="1">
            <a:spLocks noChangeArrowheads="1"/>
          </p:cNvSpPr>
          <p:nvPr/>
        </p:nvSpPr>
        <p:spPr bwMode="gray">
          <a:xfrm>
            <a:off x="7477125" y="5199063"/>
            <a:ext cx="549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smtClean="0">
                <a:solidFill>
                  <a:srgbClr val="FFFFFF"/>
                </a:solidFill>
                <a:cs typeface="Arial" panose="020B0604020202020204" pitchFamily="34" charset="0"/>
              </a:rPr>
              <a:t>10%</a:t>
            </a:r>
          </a:p>
        </p:txBody>
      </p:sp>
      <p:sp>
        <p:nvSpPr>
          <p:cNvPr id="37901" name="Shape 36"/>
          <p:cNvSpPr>
            <a:spLocks/>
          </p:cNvSpPr>
          <p:nvPr/>
        </p:nvSpPr>
        <p:spPr bwMode="auto">
          <a:xfrm rot="5365402" flipV="1">
            <a:off x="825500" y="4202113"/>
            <a:ext cx="2078037" cy="2078038"/>
          </a:xfrm>
          <a:custGeom>
            <a:avLst/>
            <a:gdLst>
              <a:gd name="T0" fmla="*/ 695795 w 2078736"/>
              <a:gd name="T1" fmla="*/ 223973 h 2078736"/>
              <a:gd name="T2" fmla="*/ 7203 w 2078736"/>
              <a:gd name="T3" fmla="*/ 1147924 h 2078736"/>
              <a:gd name="T4" fmla="*/ 176183 w 2078736"/>
              <a:gd name="T5" fmla="*/ 1223232 h 2078736"/>
              <a:gd name="T6" fmla="*/ 311661 w 2078736"/>
              <a:gd name="T7" fmla="*/ 1081272 h 2078736"/>
              <a:gd name="T8" fmla="*/ 0 60000 65536"/>
              <a:gd name="T9" fmla="*/ 11796480 60000 65536"/>
              <a:gd name="T10" fmla="*/ 5898240 60000 65536"/>
              <a:gd name="T11" fmla="*/ 0 60000 65536"/>
              <a:gd name="T12" fmla="*/ 367644 w 2078736"/>
              <a:gd name="T13" fmla="*/ 367644 h 2078736"/>
              <a:gd name="T14" fmla="*/ 1711096 w 2078736"/>
              <a:gd name="T15" fmla="*/ 1711092 h 20787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78736" h="2078736">
                <a:moveTo>
                  <a:pt x="672722" y="163013"/>
                </a:moveTo>
                <a:lnTo>
                  <a:pt x="724487" y="286741"/>
                </a:lnTo>
                <a:lnTo>
                  <a:pt x="724486" y="286740"/>
                </a:lnTo>
                <a:cubicBezTo>
                  <a:pt x="421049" y="413691"/>
                  <a:pt x="223526" y="710443"/>
                  <a:pt x="223526" y="1039367"/>
                </a:cubicBezTo>
                <a:cubicBezTo>
                  <a:pt x="223525" y="1061150"/>
                  <a:pt x="224398" y="1082924"/>
                  <a:pt x="226141" y="1104637"/>
                </a:cubicBezTo>
                <a:lnTo>
                  <a:pt x="312921" y="1085640"/>
                </a:lnTo>
                <a:lnTo>
                  <a:pt x="176891" y="1228174"/>
                </a:lnTo>
                <a:lnTo>
                  <a:pt x="7227" y="1152560"/>
                </a:lnTo>
                <a:lnTo>
                  <a:pt x="94087" y="1133546"/>
                </a:lnTo>
                <a:lnTo>
                  <a:pt x="94086" y="1133546"/>
                </a:lnTo>
                <a:cubicBezTo>
                  <a:pt x="90968" y="1102250"/>
                  <a:pt x="89407" y="1070818"/>
                  <a:pt x="89407" y="1039368"/>
                </a:cubicBezTo>
                <a:cubicBezTo>
                  <a:pt x="89406" y="656370"/>
                  <a:pt x="319401" y="310833"/>
                  <a:pt x="672722" y="163012"/>
                </a:cubicBezTo>
                <a:lnTo>
                  <a:pt x="672722" y="16301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hangingPunct="0"/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902" name="Rectangle 15"/>
          <p:cNvSpPr>
            <a:spLocks noChangeArrowheads="1"/>
          </p:cNvSpPr>
          <p:nvPr/>
        </p:nvSpPr>
        <p:spPr bwMode="auto">
          <a:xfrm>
            <a:off x="657225" y="219075"/>
            <a:ext cx="89090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2800" b="1" dirty="0" smtClean="0">
                <a:solidFill>
                  <a:srgbClr val="FFFFFF"/>
                </a:solidFill>
              </a:rPr>
              <a:t>Health is About More Than Clinical Care</a:t>
            </a:r>
          </a:p>
        </p:txBody>
      </p:sp>
    </p:spTree>
    <p:extLst>
      <p:ext uri="{BB962C8B-B14F-4D97-AF65-F5344CB8AC3E}">
        <p14:creationId xmlns:p14="http://schemas.microsoft.com/office/powerpoint/2010/main" val="14055682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219200"/>
            <a:ext cx="8229600" cy="5105400"/>
          </a:xfrm>
        </p:spPr>
        <p:txBody>
          <a:bodyPr/>
          <a:lstStyle/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004080"/>
              </a:solidFill>
              <a:latin typeface="Myriad Pro"/>
            </a:endParaRP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 Breath of Fresh Care</a:t>
            </a:r>
            <a:endParaRPr lang="en-US" sz="3200" dirty="0"/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1023257" y="1371600"/>
            <a:ext cx="2133600" cy="553998"/>
          </a:xfrm>
          <a:prstGeom prst="rect">
            <a:avLst/>
          </a:prstGeom>
          <a:solidFill>
            <a:srgbClr val="005BB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PATIENT BILL OF RIGHTS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AND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COMPLIMENTS &amp; CONCERNS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hlinkClick r:id="rId3"/>
          </p:cNvPr>
          <p:cNvSpPr txBox="1"/>
          <p:nvPr/>
        </p:nvSpPr>
        <p:spPr>
          <a:xfrm>
            <a:off x="3581400" y="1371600"/>
            <a:ext cx="1905000" cy="553998"/>
          </a:xfrm>
          <a:prstGeom prst="rect">
            <a:avLst/>
          </a:prstGeom>
          <a:solidFill>
            <a:srgbClr val="005BB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COMMUNITY HEALTH </a:t>
            </a:r>
            <a:r>
              <a:rPr lang="en-US" sz="1000" b="1" dirty="0" smtClean="0">
                <a:solidFill>
                  <a:schemeClr val="bg1"/>
                </a:solidFill>
              </a:rPr>
              <a:t>PROGRAMS</a:t>
            </a:r>
            <a:endParaRPr lang="en-US" sz="1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FOR </a:t>
            </a:r>
            <a:r>
              <a:rPr lang="en-US" sz="1000" b="1" dirty="0" smtClean="0">
                <a:solidFill>
                  <a:schemeClr val="bg1"/>
                </a:solidFill>
              </a:rPr>
              <a:t>YOU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hlinkClick r:id="rId4"/>
          </p:cNvPr>
          <p:cNvSpPr txBox="1"/>
          <p:nvPr/>
        </p:nvSpPr>
        <p:spPr>
          <a:xfrm>
            <a:off x="5910943" y="1371600"/>
            <a:ext cx="2144486" cy="246221"/>
          </a:xfrm>
          <a:prstGeom prst="rect">
            <a:avLst/>
          </a:prstGeom>
          <a:solidFill>
            <a:srgbClr val="005BB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RESOURCES FOR PATIENTS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05740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Thanks to a commitment by Maryland’s hospitals, in 2014 Maryland became one of the first states in the nation to implement a NEW proactive, community-based health care model. The vision: to help you get health and stay healthy for life.</a:t>
            </a:r>
            <a:endParaRPr lang="en-US" sz="1000" dirty="0"/>
          </a:p>
        </p:txBody>
      </p:sp>
      <p:pic>
        <p:nvPicPr>
          <p:cNvPr id="12" name="Picture 11">
            <a:hlinkClick r:id="rId5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2978" y="2540726"/>
            <a:ext cx="6657490" cy="414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351088"/>
            <a:ext cx="7772400" cy="1249362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2052" name="Picture 3" descr="TitlePage3is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9228138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D:\Users\kimhoff\AppData\Local\Microsoft\Windows\Temporary Internet Files\Content.Outlook\2G5ERTP5\PPT Cover Slide 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28575"/>
            <a:ext cx="7781925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D:\Users\kimhoff\AppData\Local\Microsoft\Windows\Temporary Internet Files\Content.Outlook\2G5ERTP5\PPT Cover Slide 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28575"/>
            <a:ext cx="7781925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Box 6"/>
          <p:cNvSpPr txBox="1">
            <a:spLocks noChangeArrowheads="1"/>
          </p:cNvSpPr>
          <p:nvPr/>
        </p:nvSpPr>
        <p:spPr bwMode="auto">
          <a:xfrm>
            <a:off x="381000" y="2367171"/>
            <a:ext cx="7620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2800" dirty="0" smtClean="0">
                <a:latin typeface="Myriad Pro"/>
              </a:rPr>
              <a:t>“Breath of Fresh Care”</a:t>
            </a:r>
            <a:endParaRPr lang="en-US" sz="2000" dirty="0" smtClean="0">
              <a:latin typeface="Myriad Pro"/>
            </a:endParaRPr>
          </a:p>
          <a:p>
            <a:pPr algn="ctr"/>
            <a:r>
              <a:rPr lang="en-US" sz="2000" dirty="0" smtClean="0">
                <a:latin typeface="Myriad Pro"/>
              </a:rPr>
              <a:t>Baltimore City Health Care </a:t>
            </a:r>
            <a:r>
              <a:rPr lang="en-US" sz="2000" smtClean="0">
                <a:latin typeface="Myriad Pro"/>
              </a:rPr>
              <a:t>Forum 2016</a:t>
            </a:r>
          </a:p>
          <a:p>
            <a:pPr algn="ctr"/>
            <a:r>
              <a:rPr lang="en-US" sz="2000" smtClean="0">
                <a:latin typeface="Myriad Pro"/>
              </a:rPr>
              <a:t>Carmela </a:t>
            </a:r>
            <a:r>
              <a:rPr lang="en-US" sz="2000" dirty="0" smtClean="0">
                <a:latin typeface="Myriad Pro"/>
              </a:rPr>
              <a:t>Coyle</a:t>
            </a:r>
          </a:p>
          <a:p>
            <a:pPr algn="ctr"/>
            <a:r>
              <a:rPr lang="en-US" sz="2000" dirty="0" smtClean="0">
                <a:latin typeface="Myriad Pro"/>
              </a:rPr>
              <a:t>September 14, 2016</a:t>
            </a:r>
            <a:endParaRPr lang="en-US" sz="2000" dirty="0">
              <a:latin typeface="Myriad Pro"/>
            </a:endParaRPr>
          </a:p>
          <a:p>
            <a:pPr algn="ctr"/>
            <a:endParaRPr lang="en-US" sz="4000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05773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HA Powerpoint">
  <a:themeElements>
    <a:clrScheme name="MHA New PP">
      <a:dk1>
        <a:srgbClr val="002244"/>
      </a:dk1>
      <a:lt1>
        <a:srgbClr val="FFFFFF"/>
      </a:lt1>
      <a:dk2>
        <a:srgbClr val="004080"/>
      </a:dk2>
      <a:lt2>
        <a:srgbClr val="808080"/>
      </a:lt2>
      <a:accent1>
        <a:srgbClr val="284344"/>
      </a:accent1>
      <a:accent2>
        <a:srgbClr val="5F9EA0"/>
      </a:accent2>
      <a:accent3>
        <a:srgbClr val="C3DADB"/>
      </a:accent3>
      <a:accent4>
        <a:srgbClr val="A3C42A"/>
      </a:accent4>
      <a:accent5>
        <a:srgbClr val="C4E58E"/>
      </a:accent5>
      <a:accent6>
        <a:srgbClr val="080808"/>
      </a:accent6>
      <a:hlink>
        <a:srgbClr val="005BBB"/>
      </a:hlink>
      <a:folHlink>
        <a:srgbClr val="FF99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HA Powerpoint_July 2014.potx" id="{0102B474-A16A-45BE-A8BE-8821597D7609}" vid="{FDF34928-6775-4AE1-A79A-6417E5151187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3258</TotalTime>
  <Words>161</Words>
  <Application>Microsoft Office PowerPoint</Application>
  <PresentationFormat>On-screen Show (4:3)</PresentationFormat>
  <Paragraphs>31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MS PGothic</vt:lpstr>
      <vt:lpstr>MS PGothic</vt:lpstr>
      <vt:lpstr>Arial</vt:lpstr>
      <vt:lpstr>Courier New</vt:lpstr>
      <vt:lpstr>Myriad Pro</vt:lpstr>
      <vt:lpstr>Times</vt:lpstr>
      <vt:lpstr>Wingdings</vt:lpstr>
      <vt:lpstr>MHA Powerpoint</vt:lpstr>
      <vt:lpstr>Blank Presentation</vt:lpstr>
      <vt:lpstr>PowerPoint Presentation</vt:lpstr>
      <vt:lpstr>PowerPoint Presentation</vt:lpstr>
      <vt:lpstr>A Breath of Fresh Care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danab</dc:creator>
  <cp:lastModifiedBy>Stephanie Klapper</cp:lastModifiedBy>
  <cp:revision>126</cp:revision>
  <cp:lastPrinted>2015-09-16T14:21:53Z</cp:lastPrinted>
  <dcterms:created xsi:type="dcterms:W3CDTF">2015-04-16T16:37:52Z</dcterms:created>
  <dcterms:modified xsi:type="dcterms:W3CDTF">2016-09-15T15:24:18Z</dcterms:modified>
</cp:coreProperties>
</file>