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1"/>
  </p:notesMasterIdLst>
  <p:sldIdLst>
    <p:sldId id="260" r:id="rId6"/>
    <p:sldId id="275" r:id="rId7"/>
    <p:sldId id="259" r:id="rId8"/>
    <p:sldId id="258" r:id="rId9"/>
    <p:sldId id="277" r:id="rId10"/>
    <p:sldId id="273" r:id="rId11"/>
    <p:sldId id="262" r:id="rId12"/>
    <p:sldId id="274" r:id="rId13"/>
    <p:sldId id="265" r:id="rId14"/>
    <p:sldId id="279" r:id="rId15"/>
    <p:sldId id="282" r:id="rId16"/>
    <p:sldId id="267" r:id="rId17"/>
    <p:sldId id="270" r:id="rId18"/>
    <p:sldId id="271" r:id="rId19"/>
    <p:sldId id="26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E3E1DD"/>
    <a:srgbClr val="E12726"/>
    <a:srgbClr val="F2351C"/>
    <a:srgbClr val="F2F1EF"/>
    <a:srgbClr val="E9E7E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0" autoAdjust="0"/>
    <p:restoredTop sz="85680" autoAdjust="0"/>
  </p:normalViewPr>
  <p:slideViewPr>
    <p:cSldViewPr>
      <p:cViewPr>
        <p:scale>
          <a:sx n="90" d="100"/>
          <a:sy n="90" d="100"/>
        </p:scale>
        <p:origin x="-5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0731849-463A-4EE4-BC92-6FE7871581A3}" type="datetimeFigureOut">
              <a:rPr lang="en-US"/>
              <a:pPr>
                <a:defRPr/>
              </a:pPr>
              <a:t>9/15/2016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41D015B-81A2-4336-AC7F-5DBB6E8DDF6E}" type="slidenum">
              <a:rPr lang="en-US"/>
              <a:pPr>
                <a:defRPr/>
              </a:pPr>
              <a:t>‹#›</a:t>
            </a:fld>
            <a:endParaRPr lang="en-US"/>
          </a:p>
        </p:txBody>
      </p:sp>
    </p:spTree>
    <p:extLst>
      <p:ext uri="{BB962C8B-B14F-4D97-AF65-F5344CB8AC3E}">
        <p14:creationId xmlns:p14="http://schemas.microsoft.com/office/powerpoint/2010/main" val="2650990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solidFill>
                <a:latin typeface="Arial" panose="020B0604020202020204" pitchFamily="34" charset="0"/>
                <a:cs typeface="Arial" panose="020B0604020202020204" pitchFamily="34" charset="0"/>
              </a:rPr>
              <a:t>The CARE Act was signed into law in Maryland goes into effect October 1, 2016. </a:t>
            </a:r>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2</a:t>
            </a:fld>
            <a:endParaRPr lang="en-US"/>
          </a:p>
        </p:txBody>
      </p:sp>
    </p:spTree>
    <p:extLst>
      <p:ext uri="{BB962C8B-B14F-4D97-AF65-F5344CB8AC3E}">
        <p14:creationId xmlns:p14="http://schemas.microsoft.com/office/powerpoint/2010/main" val="3078695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15</a:t>
            </a:fld>
            <a:endParaRPr lang="en-US" dirty="0"/>
          </a:p>
        </p:txBody>
      </p:sp>
    </p:spTree>
    <p:extLst>
      <p:ext uri="{BB962C8B-B14F-4D97-AF65-F5344CB8AC3E}">
        <p14:creationId xmlns:p14="http://schemas.microsoft.com/office/powerpoint/2010/main" val="4258324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latin typeface="Arial" panose="020B0604020202020204" pitchFamily="34" charset="0"/>
                <a:cs typeface="Arial" panose="020B0604020202020204" pitchFamily="34" charset="0"/>
              </a:rPr>
              <a:t>The CARE Act is a commonsense solution that supports family caregivers when their loved ones go into the hospital, </a:t>
            </a:r>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4</a:t>
            </a:fld>
            <a:endParaRPr lang="en-US"/>
          </a:p>
        </p:txBody>
      </p:sp>
    </p:spTree>
    <p:extLst>
      <p:ext uri="{BB962C8B-B14F-4D97-AF65-F5344CB8AC3E}">
        <p14:creationId xmlns:p14="http://schemas.microsoft.com/office/powerpoint/2010/main" val="171867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latin typeface="Arial" panose="020B0604020202020204" pitchFamily="34" charset="0"/>
                <a:cs typeface="Arial" panose="020B0604020202020204" pitchFamily="34" charset="0"/>
              </a:rPr>
              <a:t>and provides for instruction on the medical tasks they will need to perform when their loved one returns home. </a:t>
            </a:r>
          </a:p>
          <a:p>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5</a:t>
            </a:fld>
            <a:endParaRPr lang="en-US"/>
          </a:p>
        </p:txBody>
      </p:sp>
    </p:spTree>
    <p:extLst>
      <p:ext uri="{BB962C8B-B14F-4D97-AF65-F5344CB8AC3E}">
        <p14:creationId xmlns:p14="http://schemas.microsoft.com/office/powerpoint/2010/main" val="171867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7</a:t>
            </a:fld>
            <a:endParaRPr lang="en-US"/>
          </a:p>
        </p:txBody>
      </p:sp>
    </p:spTree>
    <p:extLst>
      <p:ext uri="{BB962C8B-B14F-4D97-AF65-F5344CB8AC3E}">
        <p14:creationId xmlns:p14="http://schemas.microsoft.com/office/powerpoint/2010/main" val="1336075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auto">
              <a:spcBef>
                <a:spcPts val="0"/>
              </a:spcBef>
              <a:spcAft>
                <a:spcPts val="600"/>
              </a:spcAft>
              <a:buClr>
                <a:srgbClr val="E12726"/>
              </a:buClr>
              <a:buSzPct val="80000"/>
              <a:buFont typeface="Symbol" panose="05050102010706020507" pitchFamily="18" charset="2"/>
              <a:buNone/>
              <a:defRPr/>
            </a:pPr>
            <a:r>
              <a:rPr lang="en-US" dirty="0" smtClean="0"/>
              <a:t>Family caregiving is the new normal.  Either we are a caregiver now, were</a:t>
            </a:r>
            <a:r>
              <a:rPr lang="en-US" baseline="0" dirty="0" smtClean="0"/>
              <a:t> one in the past, or will likely be one in the future.  </a:t>
            </a:r>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9</a:t>
            </a:fld>
            <a:endParaRPr lang="en-US"/>
          </a:p>
        </p:txBody>
      </p:sp>
    </p:spTree>
    <p:extLst>
      <p:ext uri="{BB962C8B-B14F-4D97-AF65-F5344CB8AC3E}">
        <p14:creationId xmlns:p14="http://schemas.microsoft.com/office/powerpoint/2010/main" val="409792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are family caregivers? Across</a:t>
            </a:r>
            <a:r>
              <a:rPr lang="en-US" baseline="0" dirty="0" smtClean="0"/>
              <a:t> the United States about 40 million unsung heroes care for parents, spouses, aunts, uncles, and other loved ones so they can live independently at home, where they want to be.  The average caregiver is a 49 year old woman caring for an older loved one, usually her mother for nearly 5 years.  In addition to caring for her loved one almost 20 hours a week, she works full or part-time outside the home.  </a:t>
            </a:r>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10</a:t>
            </a:fld>
            <a:endParaRPr lang="en-US" dirty="0"/>
          </a:p>
        </p:txBody>
      </p:sp>
    </p:spTree>
    <p:extLst>
      <p:ext uri="{BB962C8B-B14F-4D97-AF65-F5344CB8AC3E}">
        <p14:creationId xmlns:p14="http://schemas.microsoft.com/office/powerpoint/2010/main" val="1181369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Increasingly family</a:t>
            </a:r>
            <a:r>
              <a:rPr lang="en-US" baseline="0" dirty="0" smtClean="0"/>
              <a:t> caregivers are performing complex medical and nursing tasks to care for their loved ones once.  Once only done by doctors and nurses these tasks include managing medication, wound care, giving injections, operating medical equipment, cleaning feeding tubes, and more.   Today, about one-half of family caregivers perform complex medical tasks.</a:t>
            </a:r>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11</a:t>
            </a:fld>
            <a:endParaRPr lang="en-US" dirty="0"/>
          </a:p>
        </p:txBody>
      </p:sp>
    </p:spTree>
    <p:extLst>
      <p:ext uri="{BB962C8B-B14F-4D97-AF65-F5344CB8AC3E}">
        <p14:creationId xmlns:p14="http://schemas.microsoft.com/office/powerpoint/2010/main" val="4042603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 involved</a:t>
            </a:r>
            <a:r>
              <a:rPr lang="en-US" baseline="0" dirty="0" smtClean="0"/>
              <a:t> </a:t>
            </a:r>
            <a:r>
              <a:rPr lang="en-US" dirty="0" smtClean="0"/>
              <a:t> through I Heart Caregivers. Your personal stories play a crucial role in our advocacy work.  Stories like I</a:t>
            </a:r>
            <a:r>
              <a:rPr lang="en-US" baseline="0" dirty="0" smtClean="0"/>
              <a:t> shared with you early help us show the personal and emotional aspect of caregiving. So if you’re a family caregiver, or have been one in the past, we want to hear from you.  Help us fight for you and your family by sharing your stories.  You can do this by going to aarp.org/iheartcaregivers, or right now.  [handout hard collection form]</a:t>
            </a:r>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13</a:t>
            </a:fld>
            <a:endParaRPr lang="en-US" dirty="0"/>
          </a:p>
        </p:txBody>
      </p:sp>
    </p:spTree>
    <p:extLst>
      <p:ext uri="{BB962C8B-B14F-4D97-AF65-F5344CB8AC3E}">
        <p14:creationId xmlns:p14="http://schemas.microsoft.com/office/powerpoint/2010/main" val="1421584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1D015B-81A2-4336-AC7F-5DBB6E8DDF6E}" type="slidenum">
              <a:rPr lang="en-US" smtClean="0"/>
              <a:pPr>
                <a:defRPr/>
              </a:pPr>
              <a:t>14</a:t>
            </a:fld>
            <a:endParaRPr lang="en-US" dirty="0"/>
          </a:p>
        </p:txBody>
      </p:sp>
    </p:spTree>
    <p:extLst>
      <p:ext uri="{BB962C8B-B14F-4D97-AF65-F5344CB8AC3E}">
        <p14:creationId xmlns:p14="http://schemas.microsoft.com/office/powerpoint/2010/main" val="97047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019F771-EA5A-4D22-BE8D-C738E5FC0B06}"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6B36AD-0098-4BE2-9DC3-D59C47EA319F}" type="slidenum">
              <a:rPr lang="en-US"/>
              <a:pPr>
                <a:defRPr/>
              </a:pPr>
              <a:t>‹#›</a:t>
            </a:fld>
            <a:endParaRPr lang="en-US"/>
          </a:p>
        </p:txBody>
      </p:sp>
    </p:spTree>
    <p:extLst>
      <p:ext uri="{BB962C8B-B14F-4D97-AF65-F5344CB8AC3E}">
        <p14:creationId xmlns:p14="http://schemas.microsoft.com/office/powerpoint/2010/main" val="1205778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5630C3-CACB-4E7C-B3A0-31091D27A590}"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D5170F-BC32-4F2F-9AFD-1159481FCD4F}" type="slidenum">
              <a:rPr lang="en-US"/>
              <a:pPr>
                <a:defRPr/>
              </a:pPr>
              <a:t>‹#›</a:t>
            </a:fld>
            <a:endParaRPr lang="en-US"/>
          </a:p>
        </p:txBody>
      </p:sp>
    </p:spTree>
    <p:extLst>
      <p:ext uri="{BB962C8B-B14F-4D97-AF65-F5344CB8AC3E}">
        <p14:creationId xmlns:p14="http://schemas.microsoft.com/office/powerpoint/2010/main" val="18933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3AE799-3C81-4E41-9668-866AC3471D1B}"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C7156D-E760-4D10-A283-A1BF0C440E25}" type="slidenum">
              <a:rPr lang="en-US"/>
              <a:pPr>
                <a:defRPr/>
              </a:pPr>
              <a:t>‹#›</a:t>
            </a:fld>
            <a:endParaRPr lang="en-US"/>
          </a:p>
        </p:txBody>
      </p:sp>
    </p:spTree>
    <p:extLst>
      <p:ext uri="{BB962C8B-B14F-4D97-AF65-F5344CB8AC3E}">
        <p14:creationId xmlns:p14="http://schemas.microsoft.com/office/powerpoint/2010/main" val="389563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2BA595-456B-42C4-BB89-7CC7764616F5}"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BC40D0-1981-49D9-B098-E2F9881DB013}" type="slidenum">
              <a:rPr lang="en-US"/>
              <a:pPr>
                <a:defRPr/>
              </a:pPr>
              <a:t>‹#›</a:t>
            </a:fld>
            <a:endParaRPr lang="en-US"/>
          </a:p>
        </p:txBody>
      </p:sp>
    </p:spTree>
    <p:extLst>
      <p:ext uri="{BB962C8B-B14F-4D97-AF65-F5344CB8AC3E}">
        <p14:creationId xmlns:p14="http://schemas.microsoft.com/office/powerpoint/2010/main" val="4046559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A870B4-4329-4E0B-A3BE-49B52591DE58}"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A7C582-9CF2-4DA6-8E90-1C5B33EF36D8}" type="slidenum">
              <a:rPr lang="en-US"/>
              <a:pPr>
                <a:defRPr/>
              </a:pPr>
              <a:t>‹#›</a:t>
            </a:fld>
            <a:endParaRPr lang="en-US"/>
          </a:p>
        </p:txBody>
      </p:sp>
    </p:spTree>
    <p:extLst>
      <p:ext uri="{BB962C8B-B14F-4D97-AF65-F5344CB8AC3E}">
        <p14:creationId xmlns:p14="http://schemas.microsoft.com/office/powerpoint/2010/main" val="3043632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254893-6BE0-42EE-8BD2-E5057EBAF681}"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6634EB-3B33-43A5-8E38-CDC9DCA7F8E6}" type="slidenum">
              <a:rPr lang="en-US"/>
              <a:pPr>
                <a:defRPr/>
              </a:pPr>
              <a:t>‹#›</a:t>
            </a:fld>
            <a:endParaRPr lang="en-US"/>
          </a:p>
        </p:txBody>
      </p:sp>
    </p:spTree>
    <p:extLst>
      <p:ext uri="{BB962C8B-B14F-4D97-AF65-F5344CB8AC3E}">
        <p14:creationId xmlns:p14="http://schemas.microsoft.com/office/powerpoint/2010/main" val="4268876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19A006-7972-402B-9A84-A3B4DD802CE6}" type="datetimeFigureOut">
              <a:rPr lang="en-US"/>
              <a:pPr>
                <a:defRPr/>
              </a:pPr>
              <a:t>9/15/2016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15ED32-C83E-4941-A618-378BAA49EAC2}" type="slidenum">
              <a:rPr lang="en-US"/>
              <a:pPr>
                <a:defRPr/>
              </a:pPr>
              <a:t>‹#›</a:t>
            </a:fld>
            <a:endParaRPr lang="en-US"/>
          </a:p>
        </p:txBody>
      </p:sp>
    </p:spTree>
    <p:extLst>
      <p:ext uri="{BB962C8B-B14F-4D97-AF65-F5344CB8AC3E}">
        <p14:creationId xmlns:p14="http://schemas.microsoft.com/office/powerpoint/2010/main" val="3017272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C1CD0B-C168-43F4-809A-27E2A2D970C1}" type="datetimeFigureOut">
              <a:rPr lang="en-US"/>
              <a:pPr>
                <a:defRPr/>
              </a:pPr>
              <a:t>9/15/2016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8AC4788-B0B2-4E7E-95A8-1E99F7FB0884}" type="slidenum">
              <a:rPr lang="en-US"/>
              <a:pPr>
                <a:defRPr/>
              </a:pPr>
              <a:t>‹#›</a:t>
            </a:fld>
            <a:endParaRPr lang="en-US"/>
          </a:p>
        </p:txBody>
      </p:sp>
    </p:spTree>
    <p:extLst>
      <p:ext uri="{BB962C8B-B14F-4D97-AF65-F5344CB8AC3E}">
        <p14:creationId xmlns:p14="http://schemas.microsoft.com/office/powerpoint/2010/main" val="27761191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7137507-54C5-499D-AA9A-F3E045152148}" type="datetimeFigureOut">
              <a:rPr lang="en-US"/>
              <a:pPr>
                <a:defRPr/>
              </a:pPr>
              <a:t>9/15/2016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C28655-60D1-4D38-A840-A8E01C10568B}" type="slidenum">
              <a:rPr lang="en-US"/>
              <a:pPr>
                <a:defRPr/>
              </a:pPr>
              <a:t>‹#›</a:t>
            </a:fld>
            <a:endParaRPr lang="en-US"/>
          </a:p>
        </p:txBody>
      </p:sp>
    </p:spTree>
    <p:extLst>
      <p:ext uri="{BB962C8B-B14F-4D97-AF65-F5344CB8AC3E}">
        <p14:creationId xmlns:p14="http://schemas.microsoft.com/office/powerpoint/2010/main" val="531411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3D4C5-3286-4CEA-907E-F33DC184CE45}" type="datetimeFigureOut">
              <a:rPr lang="en-US"/>
              <a:pPr>
                <a:defRPr/>
              </a:pPr>
              <a:t>9/15/2016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A530168-6A25-4C9B-91F6-3FB59AFF716B}" type="slidenum">
              <a:rPr lang="en-US"/>
              <a:pPr>
                <a:defRPr/>
              </a:pPr>
              <a:t>‹#›</a:t>
            </a:fld>
            <a:endParaRPr lang="en-US"/>
          </a:p>
        </p:txBody>
      </p:sp>
    </p:spTree>
    <p:extLst>
      <p:ext uri="{BB962C8B-B14F-4D97-AF65-F5344CB8AC3E}">
        <p14:creationId xmlns:p14="http://schemas.microsoft.com/office/powerpoint/2010/main" val="3639553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A25CF8-D77A-47F0-8D91-0270C054503C}" type="datetimeFigureOut">
              <a:rPr lang="en-US"/>
              <a:pPr>
                <a:defRPr/>
              </a:pPr>
              <a:t>9/15/2016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F98911-F49D-40D7-A7D0-4E72D2880589}" type="slidenum">
              <a:rPr lang="en-US"/>
              <a:pPr>
                <a:defRPr/>
              </a:pPr>
              <a:t>‹#›</a:t>
            </a:fld>
            <a:endParaRPr lang="en-US"/>
          </a:p>
        </p:txBody>
      </p:sp>
    </p:spTree>
    <p:extLst>
      <p:ext uri="{BB962C8B-B14F-4D97-AF65-F5344CB8AC3E}">
        <p14:creationId xmlns:p14="http://schemas.microsoft.com/office/powerpoint/2010/main" val="24866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D7526A-062D-4EB2-B2C7-AB4F83BD05A7}"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FD3B09-F8E7-4292-A9F2-E8098F8E287C}" type="slidenum">
              <a:rPr lang="en-US"/>
              <a:pPr>
                <a:defRPr/>
              </a:pPr>
              <a:t>‹#›</a:t>
            </a:fld>
            <a:endParaRPr lang="en-US"/>
          </a:p>
        </p:txBody>
      </p:sp>
    </p:spTree>
    <p:extLst>
      <p:ext uri="{BB962C8B-B14F-4D97-AF65-F5344CB8AC3E}">
        <p14:creationId xmlns:p14="http://schemas.microsoft.com/office/powerpoint/2010/main" val="10654994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74AF34-D0BB-442A-8AE6-A51E44E761DE}" type="datetimeFigureOut">
              <a:rPr lang="en-US"/>
              <a:pPr>
                <a:defRPr/>
              </a:pPr>
              <a:t>9/15/2016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602F5F-8412-46A3-8B8A-85B8AD26A88F}" type="slidenum">
              <a:rPr lang="en-US"/>
              <a:pPr>
                <a:defRPr/>
              </a:pPr>
              <a:t>‹#›</a:t>
            </a:fld>
            <a:endParaRPr lang="en-US"/>
          </a:p>
        </p:txBody>
      </p:sp>
    </p:spTree>
    <p:extLst>
      <p:ext uri="{BB962C8B-B14F-4D97-AF65-F5344CB8AC3E}">
        <p14:creationId xmlns:p14="http://schemas.microsoft.com/office/powerpoint/2010/main" val="32616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B629FD-4F5C-4B6F-813B-5D3FB920D88C}"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3303D4-2640-43F3-9033-90F66437FEB7}" type="slidenum">
              <a:rPr lang="en-US"/>
              <a:pPr>
                <a:defRPr/>
              </a:pPr>
              <a:t>‹#›</a:t>
            </a:fld>
            <a:endParaRPr lang="en-US"/>
          </a:p>
        </p:txBody>
      </p:sp>
    </p:spTree>
    <p:extLst>
      <p:ext uri="{BB962C8B-B14F-4D97-AF65-F5344CB8AC3E}">
        <p14:creationId xmlns:p14="http://schemas.microsoft.com/office/powerpoint/2010/main" val="2064325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F1F918-12A6-4003-8868-D8380D024096}"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DBA25E-C250-4788-8B34-57059CAD4DE9}" type="slidenum">
              <a:rPr lang="en-US"/>
              <a:pPr>
                <a:defRPr/>
              </a:pPr>
              <a:t>‹#›</a:t>
            </a:fld>
            <a:endParaRPr lang="en-US"/>
          </a:p>
        </p:txBody>
      </p:sp>
    </p:spTree>
    <p:extLst>
      <p:ext uri="{BB962C8B-B14F-4D97-AF65-F5344CB8AC3E}">
        <p14:creationId xmlns:p14="http://schemas.microsoft.com/office/powerpoint/2010/main" val="253342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AC57416-8A48-49E1-A2CE-46B19A4B7DBE}" type="datetimeFigureOut">
              <a:rPr lang="en-US"/>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400D7C-F6CE-4386-AF14-688ADB7EEA1E}" type="slidenum">
              <a:rPr lang="en-US"/>
              <a:pPr>
                <a:defRPr/>
              </a:pPr>
              <a:t>‹#›</a:t>
            </a:fld>
            <a:endParaRPr lang="en-US"/>
          </a:p>
        </p:txBody>
      </p:sp>
    </p:spTree>
    <p:extLst>
      <p:ext uri="{BB962C8B-B14F-4D97-AF65-F5344CB8AC3E}">
        <p14:creationId xmlns:p14="http://schemas.microsoft.com/office/powerpoint/2010/main" val="70944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7781585-97D8-49D6-838F-DC8E9F81B448}" type="datetimeFigureOut">
              <a:rPr lang="en-US"/>
              <a:pPr>
                <a:defRPr/>
              </a:pPr>
              <a:t>9/15/2016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9AFB85-3E94-41DA-876F-F2D19CB8AAE9}" type="slidenum">
              <a:rPr lang="en-US"/>
              <a:pPr>
                <a:defRPr/>
              </a:pPr>
              <a:t>‹#›</a:t>
            </a:fld>
            <a:endParaRPr lang="en-US"/>
          </a:p>
        </p:txBody>
      </p:sp>
    </p:spTree>
    <p:extLst>
      <p:ext uri="{BB962C8B-B14F-4D97-AF65-F5344CB8AC3E}">
        <p14:creationId xmlns:p14="http://schemas.microsoft.com/office/powerpoint/2010/main" val="418230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70EAF-88E0-41FD-ADB1-DFB9C85209BF}" type="datetimeFigureOut">
              <a:rPr lang="en-US"/>
              <a:pPr>
                <a:defRPr/>
              </a:pPr>
              <a:t>9/15/2016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E47B0B9-A1CC-4886-A2E6-6864A9ECFD58}" type="slidenum">
              <a:rPr lang="en-US"/>
              <a:pPr>
                <a:defRPr/>
              </a:pPr>
              <a:t>‹#›</a:t>
            </a:fld>
            <a:endParaRPr lang="en-US"/>
          </a:p>
        </p:txBody>
      </p:sp>
    </p:spTree>
    <p:extLst>
      <p:ext uri="{BB962C8B-B14F-4D97-AF65-F5344CB8AC3E}">
        <p14:creationId xmlns:p14="http://schemas.microsoft.com/office/powerpoint/2010/main" val="122142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6898F5-540C-4674-83B7-4D1D6AC64984}" type="datetimeFigureOut">
              <a:rPr lang="en-US"/>
              <a:pPr>
                <a:defRPr/>
              </a:pPr>
              <a:t>9/15/2016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9E2F58-6F69-45C3-BF89-C485A04A7759}" type="slidenum">
              <a:rPr lang="en-US"/>
              <a:pPr>
                <a:defRPr/>
              </a:pPr>
              <a:t>‹#›</a:t>
            </a:fld>
            <a:endParaRPr lang="en-US"/>
          </a:p>
        </p:txBody>
      </p:sp>
    </p:spTree>
    <p:extLst>
      <p:ext uri="{BB962C8B-B14F-4D97-AF65-F5344CB8AC3E}">
        <p14:creationId xmlns:p14="http://schemas.microsoft.com/office/powerpoint/2010/main" val="388282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BF9E61-01DF-4D67-A76F-2652FA43D0AF}" type="datetimeFigureOut">
              <a:rPr lang="en-US"/>
              <a:pPr>
                <a:defRPr/>
              </a:pPr>
              <a:t>9/15/2016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A57D18A-24ED-47EC-8264-105964C538D5}" type="slidenum">
              <a:rPr lang="en-US"/>
              <a:pPr>
                <a:defRPr/>
              </a:pPr>
              <a:t>‹#›</a:t>
            </a:fld>
            <a:endParaRPr lang="en-US"/>
          </a:p>
        </p:txBody>
      </p:sp>
    </p:spTree>
    <p:extLst>
      <p:ext uri="{BB962C8B-B14F-4D97-AF65-F5344CB8AC3E}">
        <p14:creationId xmlns:p14="http://schemas.microsoft.com/office/powerpoint/2010/main" val="32861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A9CA62-49DA-41C9-AF7C-E061A5950A4D}" type="datetimeFigureOut">
              <a:rPr lang="en-US"/>
              <a:pPr>
                <a:defRPr/>
              </a:pPr>
              <a:t>9/15/2016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D8BA4A-F86F-469D-9143-CF9671FEF940}" type="slidenum">
              <a:rPr lang="en-US"/>
              <a:pPr>
                <a:defRPr/>
              </a:pPr>
              <a:t>‹#›</a:t>
            </a:fld>
            <a:endParaRPr lang="en-US"/>
          </a:p>
        </p:txBody>
      </p:sp>
    </p:spTree>
    <p:extLst>
      <p:ext uri="{BB962C8B-B14F-4D97-AF65-F5344CB8AC3E}">
        <p14:creationId xmlns:p14="http://schemas.microsoft.com/office/powerpoint/2010/main" val="13381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3DFB6B-144C-4FC0-BE39-77A40649B542}" type="datetimeFigureOut">
              <a:rPr lang="en-US"/>
              <a:pPr>
                <a:defRPr/>
              </a:pPr>
              <a:t>9/15/2016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AD8940-586F-4A5A-A80C-AB5BF41B9DBD}" type="slidenum">
              <a:rPr lang="en-US"/>
              <a:pPr>
                <a:defRPr/>
              </a:pPr>
              <a:t>‹#›</a:t>
            </a:fld>
            <a:endParaRPr lang="en-US"/>
          </a:p>
        </p:txBody>
      </p:sp>
    </p:spTree>
    <p:extLst>
      <p:ext uri="{BB962C8B-B14F-4D97-AF65-F5344CB8AC3E}">
        <p14:creationId xmlns:p14="http://schemas.microsoft.com/office/powerpoint/2010/main" val="44593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1E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ECA7CC4-D61D-4F0F-9A19-29002B1605E2}" type="datetimeFigureOut">
              <a:rPr lang="en-US"/>
              <a:pPr>
                <a:defRPr/>
              </a:pPr>
              <a:t>9/15/2016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52739AA-6244-4ADA-BEE0-423CA78A09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1E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48766F1-2CC1-48A2-9368-2635C3FD0EB1}" type="datetimeFigureOut">
              <a:rPr lang="en-US"/>
              <a:pPr>
                <a:defRPr/>
              </a:pPr>
              <a:t>9/15/2016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5E40FEA-D311-4355-9B46-3881436E640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5817" y="5029200"/>
            <a:ext cx="3332366" cy="1321650"/>
          </a:xfrm>
          <a:prstGeom prst="rect">
            <a:avLst/>
          </a:prstGeom>
        </p:spPr>
      </p:pic>
      <p:sp>
        <p:nvSpPr>
          <p:cNvPr id="4" name="TextBox 4"/>
          <p:cNvSpPr txBox="1">
            <a:spLocks noChangeArrowheads="1"/>
          </p:cNvSpPr>
          <p:nvPr/>
        </p:nvSpPr>
        <p:spPr bwMode="auto">
          <a:xfrm>
            <a:off x="0" y="838200"/>
            <a:ext cx="9144000" cy="27432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7200" dirty="0">
                <a:solidFill>
                  <a:schemeClr val="bg1"/>
                </a:solidFill>
                <a:latin typeface="Arial" panose="020B0604020202020204" pitchFamily="34" charset="0"/>
                <a:cs typeface="Arial" panose="020B0604020202020204" pitchFamily="34" charset="0"/>
              </a:rPr>
              <a:t>The </a:t>
            </a:r>
            <a:r>
              <a:rPr lang="en-US" sz="7200" dirty="0" smtClean="0">
                <a:solidFill>
                  <a:schemeClr val="bg1"/>
                </a:solidFill>
                <a:latin typeface="Arial" panose="020B0604020202020204" pitchFamily="34" charset="0"/>
                <a:cs typeface="Arial" panose="020B0604020202020204" pitchFamily="34" charset="0"/>
              </a:rPr>
              <a:t>Care Act</a:t>
            </a:r>
            <a:endParaRPr lang="en-US" sz="7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4179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3800" y="5867400"/>
            <a:ext cx="2074984" cy="822960"/>
          </a:xfrm>
          <a:prstGeom prst="rect">
            <a:avLst/>
          </a:prstGeom>
        </p:spPr>
      </p:pic>
      <p:sp>
        <p:nvSpPr>
          <p:cNvPr id="6" name="TextBox 5"/>
          <p:cNvSpPr txBox="1"/>
          <p:nvPr/>
        </p:nvSpPr>
        <p:spPr>
          <a:xfrm>
            <a:off x="228599" y="2209800"/>
            <a:ext cx="8391525" cy="4191000"/>
          </a:xfrm>
          <a:prstGeom prst="rect">
            <a:avLst/>
          </a:prstGeom>
          <a:noFill/>
        </p:spPr>
        <p:txBody>
          <a:bodyPr/>
          <a:lstStyle/>
          <a:p>
            <a:pPr marL="685800" indent="-457200" fontAlgn="auto">
              <a:spcBef>
                <a:spcPts val="0"/>
              </a:spcBef>
              <a:spcAft>
                <a:spcPts val="600"/>
              </a:spcAft>
              <a:buClr>
                <a:srgbClr val="E12726"/>
              </a:buClr>
              <a:buSzPct val="80000"/>
              <a:buFont typeface="Symbol" panose="05050102010706020507" pitchFamily="18" charset="2"/>
              <a:buChar char=""/>
              <a:defRPr/>
            </a:pPr>
            <a:r>
              <a:rPr lang="en-US" sz="2800" dirty="0" smtClean="0">
                <a:latin typeface="Arial" panose="020B0604020202020204" pitchFamily="34" charset="0"/>
                <a:cs typeface="Arial" panose="020B0604020202020204" pitchFamily="34" charset="0"/>
              </a:rPr>
              <a:t>49 </a:t>
            </a:r>
            <a:r>
              <a:rPr lang="en-US" sz="2800" dirty="0">
                <a:latin typeface="Arial" panose="020B0604020202020204" pitchFamily="34" charset="0"/>
                <a:cs typeface="Arial" panose="020B0604020202020204" pitchFamily="34" charset="0"/>
              </a:rPr>
              <a:t>year old woman caring for an older </a:t>
            </a:r>
            <a:r>
              <a:rPr lang="en-US" sz="2800" dirty="0" smtClean="0">
                <a:latin typeface="Arial" panose="020B0604020202020204" pitchFamily="34" charset="0"/>
                <a:cs typeface="Arial" panose="020B0604020202020204" pitchFamily="34" charset="0"/>
              </a:rPr>
              <a:t>loved one</a:t>
            </a:r>
          </a:p>
          <a:p>
            <a:pPr marL="685800" indent="-457200" fontAlgn="auto">
              <a:spcBef>
                <a:spcPts val="0"/>
              </a:spcBef>
              <a:spcAft>
                <a:spcPts val="600"/>
              </a:spcAft>
              <a:buClr>
                <a:srgbClr val="E12726"/>
              </a:buClr>
              <a:buSzPct val="80000"/>
              <a:buFont typeface="Symbol" panose="05050102010706020507" pitchFamily="18" charset="2"/>
              <a:buChar char=""/>
              <a:defRPr/>
            </a:pPr>
            <a:r>
              <a:rPr lang="en-US" sz="2800" dirty="0" smtClean="0">
                <a:latin typeface="Arial" panose="020B0604020202020204" pitchFamily="34" charset="0"/>
                <a:cs typeface="Arial" panose="020B0604020202020204" pitchFamily="34" charset="0"/>
              </a:rPr>
              <a:t>Works </a:t>
            </a:r>
            <a:r>
              <a:rPr lang="en-US" sz="2800" dirty="0">
                <a:latin typeface="Arial" panose="020B0604020202020204" pitchFamily="34" charset="0"/>
                <a:cs typeface="Arial" panose="020B0604020202020204" pitchFamily="34" charset="0"/>
              </a:rPr>
              <a:t>outside the home full or part-time</a:t>
            </a:r>
          </a:p>
          <a:p>
            <a:pPr marL="685800" indent="-457200" fontAlgn="auto">
              <a:spcBef>
                <a:spcPts val="0"/>
              </a:spcBef>
              <a:spcAft>
                <a:spcPts val="600"/>
              </a:spcAft>
              <a:buClr>
                <a:srgbClr val="E12726"/>
              </a:buClr>
              <a:buSzPct val="80000"/>
              <a:buFont typeface="Symbol" panose="05050102010706020507" pitchFamily="18" charset="2"/>
              <a:buChar char=""/>
              <a:defRPr/>
            </a:pPr>
            <a:r>
              <a:rPr lang="en-US" sz="2800" dirty="0" smtClean="0">
                <a:latin typeface="Arial" panose="020B0604020202020204" pitchFamily="34" charset="0"/>
                <a:cs typeface="Arial" panose="020B0604020202020204" pitchFamily="34" charset="0"/>
              </a:rPr>
              <a:t>Provides </a:t>
            </a:r>
            <a:r>
              <a:rPr lang="en-US" sz="2800" dirty="0">
                <a:latin typeface="Arial" panose="020B0604020202020204" pitchFamily="34" charset="0"/>
                <a:cs typeface="Arial" panose="020B0604020202020204" pitchFamily="34" charset="0"/>
              </a:rPr>
              <a:t>20 unpaid hours of care for her loved one each week</a:t>
            </a:r>
          </a:p>
          <a:p>
            <a:pPr marL="685800" indent="-457200" fontAlgn="auto">
              <a:spcBef>
                <a:spcPts val="0"/>
              </a:spcBef>
              <a:spcAft>
                <a:spcPts val="600"/>
              </a:spcAft>
              <a:buClr>
                <a:srgbClr val="E12726"/>
              </a:buClr>
              <a:buSzPct val="80000"/>
              <a:buFont typeface="Symbol" panose="05050102010706020507" pitchFamily="18" charset="2"/>
              <a:buChar char=""/>
              <a:defRPr/>
            </a:pPr>
            <a:r>
              <a:rPr lang="en-US" sz="2800" dirty="0" smtClean="0">
                <a:latin typeface="Arial" panose="020B0604020202020204" pitchFamily="34" charset="0"/>
                <a:cs typeface="Arial" panose="020B0604020202020204" pitchFamily="34" charset="0"/>
              </a:rPr>
              <a:t>Cares </a:t>
            </a:r>
            <a:r>
              <a:rPr lang="en-US" sz="2800" dirty="0">
                <a:latin typeface="Arial" panose="020B0604020202020204" pitchFamily="34" charset="0"/>
                <a:cs typeface="Arial" panose="020B0604020202020204" pitchFamily="34" charset="0"/>
              </a:rPr>
              <a:t>for her loved one for nearly 5 years</a:t>
            </a:r>
          </a:p>
          <a:p>
            <a:pPr marL="228600" fontAlgn="auto">
              <a:spcBef>
                <a:spcPts val="0"/>
              </a:spcBef>
              <a:spcAft>
                <a:spcPts val="1800"/>
              </a:spcAft>
              <a:buClr>
                <a:srgbClr val="E12726"/>
              </a:buClr>
              <a:buSzPct val="80000"/>
              <a:defRPr/>
            </a:pPr>
            <a:endParaRPr lang="en-US" sz="2800" dirty="0">
              <a:latin typeface="Arial" panose="020B0604020202020204" pitchFamily="34" charset="0"/>
              <a:cs typeface="Arial" panose="020B0604020202020204" pitchFamily="34" charset="0"/>
            </a:endParaRPr>
          </a:p>
        </p:txBody>
      </p:sp>
      <p:sp>
        <p:nvSpPr>
          <p:cNvPr id="4" name="TextBox 4"/>
          <p:cNvSpPr txBox="1">
            <a:spLocks noChangeArrowheads="1"/>
          </p:cNvSpPr>
          <p:nvPr/>
        </p:nvSpPr>
        <p:spPr bwMode="auto">
          <a:xfrm>
            <a:off x="0" y="228600"/>
            <a:ext cx="9144000" cy="16764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4800" dirty="0">
                <a:solidFill>
                  <a:schemeClr val="bg1"/>
                </a:solidFill>
                <a:latin typeface="Arial" charset="0"/>
              </a:rPr>
              <a:t>The average family caregiver</a:t>
            </a:r>
          </a:p>
        </p:txBody>
      </p:sp>
    </p:spTree>
    <p:extLst>
      <p:ext uri="{BB962C8B-B14F-4D97-AF65-F5344CB8AC3E}">
        <p14:creationId xmlns:p14="http://schemas.microsoft.com/office/powerpoint/2010/main" val="2525374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p:cNvSpPr txBox="1">
            <a:spLocks noChangeArrowheads="1"/>
          </p:cNvSpPr>
          <p:nvPr/>
        </p:nvSpPr>
        <p:spPr bwMode="auto">
          <a:xfrm>
            <a:off x="0" y="228600"/>
            <a:ext cx="9144000" cy="16764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228600" algn="ctr" fontAlgn="auto">
              <a:spcBef>
                <a:spcPts val="0"/>
              </a:spcBef>
              <a:spcAft>
                <a:spcPts val="0"/>
              </a:spcAft>
              <a:buClr>
                <a:srgbClr val="E12726"/>
              </a:buClr>
              <a:buSzPct val="80000"/>
              <a:defRPr/>
            </a:pPr>
            <a:r>
              <a:rPr lang="en-US" sz="4000" dirty="0" smtClean="0">
                <a:solidFill>
                  <a:srgbClr val="FFFFFF"/>
                </a:solidFill>
                <a:latin typeface="Arial" panose="020B0604020202020204" pitchFamily="34" charset="0"/>
                <a:cs typeface="Arial" panose="020B0604020202020204" pitchFamily="34" charset="0"/>
              </a:rPr>
              <a:t>Almost one-half </a:t>
            </a:r>
            <a:r>
              <a:rPr lang="en-US" sz="4000" dirty="0">
                <a:solidFill>
                  <a:srgbClr val="FFFFFF"/>
                </a:solidFill>
                <a:latin typeface="Arial" panose="020B0604020202020204" pitchFamily="34" charset="0"/>
                <a:cs typeface="Arial" panose="020B0604020202020204" pitchFamily="34" charset="0"/>
              </a:rPr>
              <a:t>of family caregivers </a:t>
            </a:r>
            <a:endParaRPr lang="en-US" sz="4000" dirty="0" smtClean="0">
              <a:solidFill>
                <a:srgbClr val="FFFFFF"/>
              </a:solidFill>
              <a:latin typeface="Arial" panose="020B0604020202020204" pitchFamily="34" charset="0"/>
              <a:cs typeface="Arial" panose="020B0604020202020204" pitchFamily="34" charset="0"/>
            </a:endParaRPr>
          </a:p>
          <a:p>
            <a:pPr marL="228600" algn="ctr" fontAlgn="auto">
              <a:spcBef>
                <a:spcPts val="0"/>
              </a:spcBef>
              <a:spcAft>
                <a:spcPts val="0"/>
              </a:spcAft>
              <a:buClr>
                <a:srgbClr val="E12726"/>
              </a:buClr>
              <a:buSzPct val="80000"/>
              <a:defRPr/>
            </a:pPr>
            <a:r>
              <a:rPr lang="en-US" sz="4000" dirty="0" smtClean="0">
                <a:solidFill>
                  <a:srgbClr val="FFFFFF"/>
                </a:solidFill>
                <a:latin typeface="Arial" panose="020B0604020202020204" pitchFamily="34" charset="0"/>
                <a:cs typeface="Arial" panose="020B0604020202020204" pitchFamily="34" charset="0"/>
              </a:rPr>
              <a:t>perform </a:t>
            </a:r>
            <a:r>
              <a:rPr lang="en-US" sz="4000" dirty="0">
                <a:solidFill>
                  <a:srgbClr val="FFFFFF"/>
                </a:solidFill>
                <a:latin typeface="Arial" panose="020B0604020202020204" pitchFamily="34" charset="0"/>
                <a:cs typeface="Arial" panose="020B0604020202020204" pitchFamily="34" charset="0"/>
              </a:rPr>
              <a:t>medical or nursing </a:t>
            </a:r>
            <a:r>
              <a:rPr lang="en-US" sz="4000" dirty="0" smtClean="0">
                <a:solidFill>
                  <a:srgbClr val="FFFFFF"/>
                </a:solidFill>
                <a:latin typeface="Arial" panose="020B0604020202020204" pitchFamily="34" charset="0"/>
                <a:cs typeface="Arial" panose="020B0604020202020204" pitchFamily="34" charset="0"/>
              </a:rPr>
              <a:t>tasks…</a:t>
            </a:r>
          </a:p>
        </p:txBody>
      </p:sp>
      <p:sp>
        <p:nvSpPr>
          <p:cNvPr id="4" name="TextBox 3"/>
          <p:cNvSpPr txBox="1"/>
          <p:nvPr/>
        </p:nvSpPr>
        <p:spPr>
          <a:xfrm>
            <a:off x="369579" y="2057400"/>
            <a:ext cx="8391525" cy="4191000"/>
          </a:xfrm>
          <a:prstGeom prst="rect">
            <a:avLst/>
          </a:prstGeom>
          <a:noFill/>
        </p:spPr>
        <p:txBody>
          <a:bodyPr/>
          <a:lstStyle/>
          <a:p>
            <a:pPr marL="685800" indent="-457200" fontAlgn="auto">
              <a:spcBef>
                <a:spcPts val="0"/>
              </a:spcBef>
              <a:spcAft>
                <a:spcPts val="0"/>
              </a:spcAft>
              <a:buClr>
                <a:srgbClr val="E12726"/>
              </a:buClr>
              <a:buSzPct val="80000"/>
              <a:buFont typeface="Symbol" panose="05050102010706020507" pitchFamily="18" charset="2"/>
              <a:buChar char=""/>
              <a:defRPr/>
            </a:pPr>
            <a:r>
              <a:rPr lang="en-US" sz="2800" dirty="0" smtClean="0"/>
              <a:t>Managing </a:t>
            </a:r>
            <a:r>
              <a:rPr lang="en-US" sz="2800" dirty="0"/>
              <a:t>complex medication schedules</a:t>
            </a:r>
          </a:p>
          <a:p>
            <a:pPr marL="685800" indent="-457200" fontAlgn="auto">
              <a:spcBef>
                <a:spcPts val="0"/>
              </a:spcBef>
              <a:spcAft>
                <a:spcPts val="0"/>
              </a:spcAft>
              <a:buClr>
                <a:srgbClr val="E12726"/>
              </a:buClr>
              <a:buSzPct val="80000"/>
              <a:buFont typeface="Symbol" panose="05050102010706020507" pitchFamily="18" charset="2"/>
              <a:buChar char=""/>
              <a:defRPr/>
            </a:pPr>
            <a:r>
              <a:rPr lang="en-US" sz="2800" dirty="0"/>
              <a:t>Bandaging and wound care</a:t>
            </a:r>
          </a:p>
          <a:p>
            <a:pPr marL="685800" indent="-457200" fontAlgn="auto">
              <a:spcBef>
                <a:spcPts val="0"/>
              </a:spcBef>
              <a:spcAft>
                <a:spcPts val="0"/>
              </a:spcAft>
              <a:buClr>
                <a:srgbClr val="E12726"/>
              </a:buClr>
              <a:buSzPct val="80000"/>
              <a:buFont typeface="Symbol" panose="05050102010706020507" pitchFamily="18" charset="2"/>
              <a:buChar char=""/>
              <a:defRPr/>
            </a:pPr>
            <a:r>
              <a:rPr lang="en-US" sz="2800" dirty="0"/>
              <a:t>Tube feedings</a:t>
            </a:r>
          </a:p>
          <a:p>
            <a:pPr marL="685800" indent="-457200" fontAlgn="auto">
              <a:spcBef>
                <a:spcPts val="0"/>
              </a:spcBef>
              <a:spcAft>
                <a:spcPts val="0"/>
              </a:spcAft>
              <a:buClr>
                <a:srgbClr val="E12726"/>
              </a:buClr>
              <a:buSzPct val="80000"/>
              <a:buFont typeface="Symbol" panose="05050102010706020507" pitchFamily="18" charset="2"/>
              <a:buChar char=""/>
              <a:defRPr/>
            </a:pPr>
            <a:r>
              <a:rPr lang="en-US" sz="2800" dirty="0"/>
              <a:t>Managing catheters</a:t>
            </a:r>
          </a:p>
          <a:p>
            <a:pPr marL="685800" indent="-457200" fontAlgn="auto">
              <a:spcBef>
                <a:spcPts val="0"/>
              </a:spcBef>
              <a:spcAft>
                <a:spcPts val="0"/>
              </a:spcAft>
              <a:buClr>
                <a:srgbClr val="E12726"/>
              </a:buClr>
              <a:buSzPct val="80000"/>
              <a:buFont typeface="Symbol" panose="05050102010706020507" pitchFamily="18" charset="2"/>
              <a:buChar char=""/>
              <a:defRPr/>
            </a:pPr>
            <a:r>
              <a:rPr lang="en-US" sz="2800" dirty="0"/>
              <a:t>Giving injections</a:t>
            </a:r>
          </a:p>
          <a:p>
            <a:pPr marL="685800" indent="-457200" fontAlgn="auto">
              <a:spcBef>
                <a:spcPts val="0"/>
              </a:spcBef>
              <a:spcAft>
                <a:spcPts val="0"/>
              </a:spcAft>
              <a:buClr>
                <a:srgbClr val="E12726"/>
              </a:buClr>
              <a:buSzPct val="80000"/>
              <a:buFont typeface="Symbol" panose="05050102010706020507" pitchFamily="18" charset="2"/>
              <a:buChar char=""/>
              <a:defRPr/>
            </a:pPr>
            <a:r>
              <a:rPr lang="en-US" sz="2800" dirty="0"/>
              <a:t>Operating medical equipment </a:t>
            </a:r>
          </a:p>
          <a:p>
            <a:pPr marL="685800" indent="-457200" fontAlgn="auto">
              <a:spcBef>
                <a:spcPts val="0"/>
              </a:spcBef>
              <a:spcAft>
                <a:spcPts val="0"/>
              </a:spcAft>
              <a:buClr>
                <a:srgbClr val="E12726"/>
              </a:buClr>
              <a:buSzPct val="80000"/>
              <a:buFont typeface="Symbol" panose="05050102010706020507" pitchFamily="18" charset="2"/>
              <a:buChar char=""/>
              <a:defRPr/>
            </a:pPr>
            <a:r>
              <a:rPr lang="en-US" sz="2800" dirty="0"/>
              <a:t>Using sophisticated technology in the home</a:t>
            </a:r>
          </a:p>
        </p:txBody>
      </p:sp>
    </p:spTree>
    <p:extLst>
      <p:ext uri="{BB962C8B-B14F-4D97-AF65-F5344CB8AC3E}">
        <p14:creationId xmlns:p14="http://schemas.microsoft.com/office/powerpoint/2010/main" val="925009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799" y="914400"/>
            <a:ext cx="8391525" cy="4191000"/>
          </a:xfrm>
          <a:prstGeom prst="rect">
            <a:avLst/>
          </a:prstGeom>
          <a:noFill/>
        </p:spPr>
        <p:txBody>
          <a:bodyPr/>
          <a:lstStyle/>
          <a:p>
            <a:pPr marL="685800" indent="-457200" fontAlgn="auto">
              <a:spcBef>
                <a:spcPts val="0"/>
              </a:spcBef>
              <a:spcAft>
                <a:spcPts val="1800"/>
              </a:spcAft>
              <a:buClr>
                <a:srgbClr val="E12726"/>
              </a:buClr>
              <a:buSzPct val="80000"/>
              <a:buFont typeface="Symbol" panose="05050102010706020507" pitchFamily="18" charset="2"/>
              <a:buChar char=""/>
              <a:defRPr/>
            </a:pPr>
            <a:endParaRPr lang="en-US" sz="2800" dirty="0" smtClean="0">
              <a:latin typeface="Arial" panose="020B0604020202020204" pitchFamily="34" charset="0"/>
              <a:cs typeface="Arial" panose="020B0604020202020204" pitchFamily="34" charset="0"/>
            </a:endParaRPr>
          </a:p>
          <a:p>
            <a:pPr marL="685800" indent="-457200" fontAlgn="auto">
              <a:spcBef>
                <a:spcPts val="0"/>
              </a:spcBef>
              <a:spcAft>
                <a:spcPts val="1800"/>
              </a:spcAft>
              <a:buClr>
                <a:srgbClr val="E12726"/>
              </a:buClr>
              <a:buSzPct val="80000"/>
              <a:buFont typeface="Symbol" panose="05050102010706020507" pitchFamily="18" charset="2"/>
              <a:buChar char=""/>
              <a:defRPr/>
            </a:pPr>
            <a:r>
              <a:rPr lang="en-US" sz="2800" dirty="0" smtClean="0">
                <a:latin typeface="Arial" panose="020B0604020202020204" pitchFamily="34" charset="0"/>
                <a:cs typeface="Arial" panose="020B0604020202020204" pitchFamily="34" charset="0"/>
              </a:rPr>
              <a:t>Most </a:t>
            </a:r>
            <a:r>
              <a:rPr lang="en-US" sz="2800" dirty="0">
                <a:latin typeface="Arial" panose="020B0604020202020204" pitchFamily="34" charset="0"/>
                <a:cs typeface="Arial" panose="020B0604020202020204" pitchFamily="34" charset="0"/>
              </a:rPr>
              <a:t>family caregivers report that they received little or no </a:t>
            </a:r>
            <a:r>
              <a:rPr lang="en-US" sz="2800" dirty="0" smtClean="0">
                <a:latin typeface="Arial" panose="020B0604020202020204" pitchFamily="34" charset="0"/>
                <a:cs typeface="Arial" panose="020B0604020202020204" pitchFamily="34" charset="0"/>
              </a:rPr>
              <a:t>training to </a:t>
            </a:r>
            <a:r>
              <a:rPr lang="en-US" sz="2800" dirty="0">
                <a:latin typeface="Arial" panose="020B0604020202020204" pitchFamily="34" charset="0"/>
                <a:cs typeface="Arial" panose="020B0604020202020204" pitchFamily="34" charset="0"/>
              </a:rPr>
              <a:t>perform these tasks. </a:t>
            </a:r>
          </a:p>
        </p:txBody>
      </p:sp>
      <p:sp>
        <p:nvSpPr>
          <p:cNvPr id="4" name="TextBox 4"/>
          <p:cNvSpPr txBox="1">
            <a:spLocks noChangeArrowheads="1"/>
          </p:cNvSpPr>
          <p:nvPr/>
        </p:nvSpPr>
        <p:spPr bwMode="auto">
          <a:xfrm>
            <a:off x="0" y="228600"/>
            <a:ext cx="9144000" cy="9144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 without any training.</a:t>
            </a:r>
            <a:endParaRPr lang="en-US" sz="4000" dirty="0">
              <a:solidFill>
                <a:schemeClr val="bg1"/>
              </a:solidFill>
            </a:endParaRPr>
          </a:p>
        </p:txBody>
      </p:sp>
      <p:sp>
        <p:nvSpPr>
          <p:cNvPr id="3" name="AutoShape 4" descr="https://www.yammer.com/api/v1/uploaded_files/29981038/preview/CARE%20Act%20Blog%201-26%20TW%202.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https://www.yammer.com/api/v1/uploaded_files/29981038/preview/CARE%20Act%20Blog%201-26%20TW%202.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3" name="Picture 7" descr="C:\Users\phume\Desktop\CARE Act Blog 1-26 TW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462" y="2971800"/>
            <a:ext cx="693420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218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828800"/>
            <a:ext cx="8391525" cy="2133600"/>
          </a:xfrm>
          <a:prstGeom prst="rect">
            <a:avLst/>
          </a:prstGeom>
          <a:noFill/>
        </p:spPr>
        <p:txBody>
          <a:bodyPr/>
          <a:lstStyle/>
          <a:p>
            <a:pPr marL="228600" fontAlgn="auto">
              <a:spcBef>
                <a:spcPts val="0"/>
              </a:spcBef>
              <a:spcAft>
                <a:spcPts val="1800"/>
              </a:spcAft>
              <a:buClr>
                <a:srgbClr val="E12726"/>
              </a:buClr>
              <a:buSzPct val="80000"/>
              <a:defRPr/>
            </a:pPr>
            <a:r>
              <a:rPr lang="en-US" sz="2800" dirty="0" smtClean="0">
                <a:latin typeface="Arial" panose="020B0604020202020204" pitchFamily="34" charset="0"/>
                <a:cs typeface="Arial" panose="020B0604020202020204" pitchFamily="34" charset="0"/>
              </a:rPr>
              <a:t>Help </a:t>
            </a:r>
            <a:r>
              <a:rPr lang="en-US" sz="2800" dirty="0">
                <a:latin typeface="Arial" panose="020B0604020202020204" pitchFamily="34" charset="0"/>
                <a:cs typeface="Arial" panose="020B0604020202020204" pitchFamily="34" charset="0"/>
              </a:rPr>
              <a:t>AARP in the fight for caregivers and their loved ones. Read and watch stories from people across the country, share your own story, and sign up for the latest news: </a:t>
            </a:r>
            <a:r>
              <a:rPr lang="en-US" sz="2800" dirty="0">
                <a:solidFill>
                  <a:srgbClr val="E12726"/>
                </a:solidFill>
                <a:latin typeface="Arial" panose="020B0604020202020204" pitchFamily="34" charset="0"/>
                <a:cs typeface="Arial" panose="020B0604020202020204" pitchFamily="34" charset="0"/>
              </a:rPr>
              <a:t>aarp.org/iheartcaregivers </a:t>
            </a:r>
          </a:p>
          <a:p>
            <a:pPr marL="228600" fontAlgn="auto">
              <a:spcBef>
                <a:spcPts val="0"/>
              </a:spcBef>
              <a:spcAft>
                <a:spcPts val="1800"/>
              </a:spcAft>
              <a:buClr>
                <a:srgbClr val="E12726"/>
              </a:buClr>
              <a:buSzPct val="80000"/>
              <a:defRPr/>
            </a:pPr>
            <a:endParaRPr lang="en-US" sz="20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34379" y="4372074"/>
            <a:ext cx="3332366" cy="1321650"/>
          </a:xfrm>
          <a:prstGeom prst="rect">
            <a:avLst/>
          </a:prstGeom>
        </p:spPr>
      </p:pic>
      <p:sp>
        <p:nvSpPr>
          <p:cNvPr id="7" name="TextBox 4"/>
          <p:cNvSpPr txBox="1">
            <a:spLocks noChangeArrowheads="1"/>
          </p:cNvSpPr>
          <p:nvPr/>
        </p:nvSpPr>
        <p:spPr bwMode="auto">
          <a:xfrm>
            <a:off x="0" y="381000"/>
            <a:ext cx="9144000" cy="11430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auto">
              <a:spcBef>
                <a:spcPts val="0"/>
              </a:spcBef>
              <a:spcAft>
                <a:spcPts val="1800"/>
              </a:spcAft>
              <a:defRPr/>
            </a:pPr>
            <a:r>
              <a:rPr lang="en-US" sz="4400" dirty="0" smtClean="0">
                <a:solidFill>
                  <a:schemeClr val="bg1"/>
                </a:solidFill>
                <a:latin typeface="Arial" panose="020B0604020202020204" pitchFamily="34" charset="0"/>
                <a:cs typeface="Arial" panose="020B0604020202020204" pitchFamily="34" charset="0"/>
              </a:rPr>
              <a:t>How can you help?</a:t>
            </a:r>
            <a:endParaRPr lang="en-US" sz="4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308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237" y="1371600"/>
            <a:ext cx="8391525" cy="3276600"/>
          </a:xfrm>
          <a:prstGeom prst="rect">
            <a:avLst/>
          </a:prstGeom>
          <a:noFill/>
        </p:spPr>
        <p:txBody>
          <a:bodyPr/>
          <a:lstStyle/>
          <a:p>
            <a:pPr marL="685800" lvl="0" indent="-457200" fontAlgn="auto">
              <a:spcBef>
                <a:spcPts val="0"/>
              </a:spcBef>
              <a:spcAft>
                <a:spcPts val="1800"/>
              </a:spcAft>
              <a:buClr>
                <a:srgbClr val="E12726"/>
              </a:buClr>
              <a:buSzPct val="80000"/>
              <a:buFont typeface="Symbol" panose="05050102010706020507" pitchFamily="18" charset="2"/>
              <a:buChar char=""/>
              <a:defRPr/>
            </a:pPr>
            <a:r>
              <a:rPr lang="en-US" sz="2800" dirty="0" smtClean="0">
                <a:latin typeface="Arial" panose="020B0604020202020204" pitchFamily="34" charset="0"/>
                <a:cs typeface="Arial" panose="020B0604020202020204" pitchFamily="34" charset="0"/>
              </a:rPr>
              <a:t>To find the tools and support you need, as well as ways to connect with other caregivers, visit </a:t>
            </a:r>
            <a:r>
              <a:rPr lang="en-US" sz="2800" b="1" dirty="0" smtClean="0">
                <a:solidFill>
                  <a:srgbClr val="E12726"/>
                </a:solidFill>
                <a:latin typeface="Arial" panose="020B0604020202020204" pitchFamily="34" charset="0"/>
                <a:cs typeface="Arial" panose="020B0604020202020204" pitchFamily="34" charset="0"/>
              </a:rPr>
              <a:t>aarp.org/caregiving</a:t>
            </a:r>
            <a:r>
              <a:rPr lang="en-US" sz="2800" dirty="0" smtClean="0">
                <a:latin typeface="Arial" panose="020B0604020202020204" pitchFamily="34" charset="0"/>
                <a:cs typeface="Arial" panose="020B0604020202020204" pitchFamily="34" charset="0"/>
              </a:rPr>
              <a:t>.</a:t>
            </a:r>
          </a:p>
          <a:p>
            <a:pPr marL="685800" lvl="0" indent="-457200" fontAlgn="auto">
              <a:spcBef>
                <a:spcPts val="0"/>
              </a:spcBef>
              <a:spcAft>
                <a:spcPts val="1800"/>
              </a:spcAft>
              <a:buClr>
                <a:srgbClr val="E12726"/>
              </a:buClr>
              <a:buSzPct val="80000"/>
              <a:buFont typeface="Symbol" panose="05050102010706020507" pitchFamily="18" charset="2"/>
              <a:buChar char=""/>
              <a:defRPr/>
            </a:pPr>
            <a:r>
              <a:rPr lang="en-US" sz="2800" dirty="0" smtClean="0">
                <a:latin typeface="Arial" panose="020B0604020202020204" pitchFamily="34" charset="0"/>
                <a:cs typeface="Arial" panose="020B0604020202020204" pitchFamily="34" charset="0"/>
              </a:rPr>
              <a:t>To </a:t>
            </a:r>
            <a:r>
              <a:rPr lang="en-US" sz="2800" dirty="0">
                <a:latin typeface="Arial" panose="020B0604020202020204" pitchFamily="34" charset="0"/>
                <a:cs typeface="Arial" panose="020B0604020202020204" pitchFamily="34" charset="0"/>
              </a:rPr>
              <a:t>stay up to date or to get involved with our caregiving advocacy in the states, </a:t>
            </a:r>
            <a:r>
              <a:rPr lang="en-US" sz="2800" dirty="0" smtClean="0">
                <a:latin typeface="Arial" panose="020B0604020202020204" pitchFamily="34" charset="0"/>
                <a:cs typeface="Arial" panose="020B0604020202020204" pitchFamily="34" charset="0"/>
              </a:rPr>
              <a:t>visit </a:t>
            </a:r>
            <a:r>
              <a:rPr lang="en-US" sz="2800" b="1" dirty="0" smtClean="0">
                <a:solidFill>
                  <a:srgbClr val="E12726"/>
                </a:solidFill>
                <a:latin typeface="Arial" panose="020B0604020202020204" pitchFamily="34" charset="0"/>
                <a:cs typeface="Arial" panose="020B0604020202020204" pitchFamily="34" charset="0"/>
              </a:rPr>
              <a:t>aarp.org/supportcaregivers</a:t>
            </a:r>
            <a:r>
              <a:rPr lang="en-US" sz="2800" b="1" dirty="0" smtClean="0">
                <a:latin typeface="Arial" panose="020B0604020202020204" pitchFamily="34" charset="0"/>
                <a:cs typeface="Arial" panose="020B0604020202020204" pitchFamily="34" charset="0"/>
              </a:rPr>
              <a:t>. </a:t>
            </a:r>
          </a:p>
          <a:p>
            <a:pPr marL="228600" fontAlgn="auto">
              <a:spcBef>
                <a:spcPts val="0"/>
              </a:spcBef>
              <a:spcAft>
                <a:spcPts val="1800"/>
              </a:spcAft>
              <a:buClr>
                <a:srgbClr val="E12726"/>
              </a:buClr>
              <a:buSzPct val="80000"/>
              <a:defRPr/>
            </a:pPr>
            <a:endParaRPr lang="en-US" sz="20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5032899"/>
            <a:ext cx="3332366" cy="1321650"/>
          </a:xfrm>
          <a:prstGeom prst="rect">
            <a:avLst/>
          </a:prstGeom>
        </p:spPr>
      </p:pic>
      <p:sp>
        <p:nvSpPr>
          <p:cNvPr id="7" name="TextBox 4"/>
          <p:cNvSpPr txBox="1">
            <a:spLocks noChangeArrowheads="1"/>
          </p:cNvSpPr>
          <p:nvPr/>
        </p:nvSpPr>
        <p:spPr bwMode="auto">
          <a:xfrm>
            <a:off x="-1" y="304800"/>
            <a:ext cx="9144000" cy="8382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3200" b="1" dirty="0">
                <a:solidFill>
                  <a:schemeClr val="bg1"/>
                </a:solidFill>
                <a:latin typeface="Arial" panose="020B0604020202020204" pitchFamily="34" charset="0"/>
                <a:cs typeface="Arial" panose="020B0604020202020204" pitchFamily="34" charset="0"/>
              </a:rPr>
              <a:t>If you are a family caregiver, you’re not alone.</a:t>
            </a:r>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2357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420920"/>
            <a:ext cx="6629400" cy="1384995"/>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AARPMD</a:t>
            </a:r>
          </a:p>
          <a:p>
            <a:pPr algn="ctr"/>
            <a:r>
              <a:rPr lang="en-US" sz="2800" dirty="0" smtClean="0">
                <a:latin typeface="Arial" panose="020B0604020202020204" pitchFamily="34" charset="0"/>
                <a:cs typeface="Arial" panose="020B0604020202020204" pitchFamily="34" charset="0"/>
              </a:rPr>
              <a:t>facebook.com/</a:t>
            </a:r>
            <a:r>
              <a:rPr lang="en-US" sz="2800" dirty="0" err="1" smtClean="0">
                <a:latin typeface="Arial" panose="020B0604020202020204" pitchFamily="34" charset="0"/>
                <a:cs typeface="Arial" panose="020B0604020202020204" pitchFamily="34" charset="0"/>
              </a:rPr>
              <a:t>aarpmd</a:t>
            </a:r>
            <a:r>
              <a:rPr lang="en-US" sz="2800" dirty="0" smtClean="0">
                <a:latin typeface="Arial" panose="020B0604020202020204" pitchFamily="34" charset="0"/>
                <a:cs typeface="Arial" panose="020B0604020202020204" pitchFamily="34" charset="0"/>
              </a:rPr>
              <a:t> </a:t>
            </a:r>
          </a:p>
          <a:p>
            <a:pPr algn="ctr"/>
            <a:r>
              <a:rPr lang="en-US" sz="2800" dirty="0" smtClean="0">
                <a:latin typeface="Arial" panose="020B0604020202020204" pitchFamily="34" charset="0"/>
                <a:cs typeface="Arial" panose="020B0604020202020204" pitchFamily="34" charset="0"/>
              </a:rPr>
              <a:t>aarp.org/md </a:t>
            </a:r>
            <a:endParaRPr lang="en-US" sz="28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4953000"/>
            <a:ext cx="3332366" cy="1321650"/>
          </a:xfrm>
          <a:prstGeom prst="rect">
            <a:avLst/>
          </a:prstGeom>
        </p:spPr>
      </p:pic>
      <p:sp>
        <p:nvSpPr>
          <p:cNvPr id="7" name="TextBox 4"/>
          <p:cNvSpPr txBox="1">
            <a:spLocks noChangeArrowheads="1"/>
          </p:cNvSpPr>
          <p:nvPr/>
        </p:nvSpPr>
        <p:spPr bwMode="auto">
          <a:xfrm>
            <a:off x="0" y="381000"/>
            <a:ext cx="9144000" cy="12954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auto">
              <a:spcBef>
                <a:spcPts val="0"/>
              </a:spcBef>
              <a:spcAft>
                <a:spcPts val="1800"/>
              </a:spcAft>
              <a:defRPr/>
            </a:pPr>
            <a:r>
              <a:rPr lang="en-US" sz="4800" dirty="0" smtClean="0">
                <a:solidFill>
                  <a:schemeClr val="bg1"/>
                </a:solidFill>
                <a:latin typeface="Arial" panose="020B0604020202020204" pitchFamily="34" charset="0"/>
                <a:cs typeface="Arial" panose="020B0604020202020204" pitchFamily="34" charset="0"/>
              </a:rPr>
              <a:t>Thank you!</a:t>
            </a:r>
            <a:endParaRPr lang="en-US" sz="4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5981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hume\Desktop\ihc-hear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9724094" cy="642576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2743200" y="609600"/>
            <a:ext cx="5943600" cy="4038600"/>
          </a:xfrm>
        </p:spPr>
        <p:txBody>
          <a:bodyPr/>
          <a:lstStyle/>
          <a:p>
            <a:r>
              <a:rPr lang="en-US" sz="7200" dirty="0" smtClean="0">
                <a:solidFill>
                  <a:schemeClr val="bg1"/>
                </a:solidFill>
                <a:latin typeface="Arial" panose="020B0604020202020204" pitchFamily="34" charset="0"/>
                <a:cs typeface="Arial" panose="020B0604020202020204" pitchFamily="34" charset="0"/>
              </a:rPr>
              <a:t>October 1, 2016</a:t>
            </a:r>
            <a:endParaRPr lang="en-US" sz="7200" dirty="0">
              <a:solidFill>
                <a:schemeClr val="bg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5867400"/>
            <a:ext cx="2133600" cy="846207"/>
          </a:xfrm>
          <a:prstGeom prst="rect">
            <a:avLst/>
          </a:prstGeom>
        </p:spPr>
      </p:pic>
    </p:spTree>
    <p:extLst>
      <p:ext uri="{BB962C8B-B14F-4D97-AF65-F5344CB8AC3E}">
        <p14:creationId xmlns:p14="http://schemas.microsoft.com/office/powerpoint/2010/main" val="3381433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p:cNvPicPr>
          <p:nvPr/>
        </p:nvPicPr>
        <p:blipFill>
          <a:blip r:embed="rId2">
            <a:extLst>
              <a:ext uri="{28A0092B-C50C-407E-A947-70E740481C1C}">
                <a14:useLocalDpi xmlns:a14="http://schemas.microsoft.com/office/drawing/2010/main" val="0"/>
              </a:ext>
            </a:extLst>
          </a:blip>
          <a:srcRect l="5548" r="554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4"/>
          <p:cNvSpPr txBox="1">
            <a:spLocks noChangeArrowheads="1"/>
          </p:cNvSpPr>
          <p:nvPr/>
        </p:nvSpPr>
        <p:spPr bwMode="auto">
          <a:xfrm>
            <a:off x="0" y="228600"/>
            <a:ext cx="9144000" cy="16764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5000" dirty="0" smtClean="0">
                <a:solidFill>
                  <a:schemeClr val="bg1"/>
                </a:solidFill>
                <a:latin typeface="Arial" charset="0"/>
              </a:rPr>
              <a:t>What is the Care Act?</a:t>
            </a:r>
            <a:endParaRPr lang="en-US" altLang="en-US" sz="5000" dirty="0">
              <a:solidFill>
                <a:schemeClr val="bg1"/>
              </a:solidFill>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phume\Desktop\ihc-heart.png"/>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155844" y="304799"/>
            <a:ext cx="9016058" cy="5957887"/>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68361" y="5943600"/>
            <a:ext cx="16097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066800" y="1070344"/>
            <a:ext cx="7455446" cy="4191000"/>
          </a:xfrm>
          <a:prstGeom prst="rect">
            <a:avLst/>
          </a:prstGeom>
          <a:noFill/>
        </p:spPr>
        <p:txBody>
          <a:bodyPr/>
          <a:lstStyle/>
          <a:p>
            <a:pPr fontAlgn="auto">
              <a:spcBef>
                <a:spcPts val="0"/>
              </a:spcBef>
              <a:spcAft>
                <a:spcPts val="1800"/>
              </a:spcAft>
              <a:defRPr/>
            </a:pPr>
            <a:r>
              <a:rPr lang="en-US" sz="4400" dirty="0">
                <a:latin typeface="Arial" panose="020B0604020202020204" pitchFamily="34" charset="0"/>
                <a:cs typeface="Arial" panose="020B0604020202020204" pitchFamily="34" charset="0"/>
              </a:rPr>
              <a:t>The </a:t>
            </a:r>
            <a:r>
              <a:rPr lang="en-US" sz="4400" dirty="0" smtClean="0">
                <a:latin typeface="Arial" panose="020B0604020202020204" pitchFamily="34" charset="0"/>
                <a:cs typeface="Arial" panose="020B0604020202020204" pitchFamily="34" charset="0"/>
              </a:rPr>
              <a:t>Care </a:t>
            </a:r>
            <a:r>
              <a:rPr lang="en-US" sz="4400" dirty="0">
                <a:latin typeface="Arial" panose="020B0604020202020204" pitchFamily="34" charset="0"/>
                <a:cs typeface="Arial" panose="020B0604020202020204" pitchFamily="34" charset="0"/>
              </a:rPr>
              <a:t>Act is a commonsense solution that supports family caregivers when their loved ones go into the </a:t>
            </a:r>
            <a:r>
              <a:rPr lang="en-US" sz="4400" dirty="0" smtClean="0">
                <a:latin typeface="Arial" panose="020B0604020202020204" pitchFamily="34" charset="0"/>
                <a:cs typeface="Arial" panose="020B0604020202020204" pitchFamily="34" charset="0"/>
              </a:rPr>
              <a:t>hospital…</a:t>
            </a:r>
            <a:endParaRPr lang="en-US" sz="4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phume\Desktop\ihc-heart.png"/>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155844" y="304799"/>
            <a:ext cx="9016058" cy="5957887"/>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68361" y="5943600"/>
            <a:ext cx="16097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14912" y="2390775"/>
            <a:ext cx="8077200" cy="4191000"/>
          </a:xfrm>
          <a:prstGeom prst="rect">
            <a:avLst/>
          </a:prstGeom>
          <a:noFill/>
        </p:spPr>
        <p:txBody>
          <a:bodyPr/>
          <a:lstStyle/>
          <a:p>
            <a:pPr fontAlgn="auto">
              <a:spcBef>
                <a:spcPts val="0"/>
              </a:spcBef>
              <a:spcAft>
                <a:spcPts val="1800"/>
              </a:spcAft>
              <a:defRPr/>
            </a:pPr>
            <a:r>
              <a:rPr lang="en-US" sz="4400" dirty="0" smtClean="0">
                <a:latin typeface="Arial" panose="020B0604020202020204" pitchFamily="34" charset="0"/>
                <a:cs typeface="Arial" panose="020B0604020202020204" pitchFamily="34" charset="0"/>
              </a:rPr>
              <a:t>…</a:t>
            </a:r>
            <a:r>
              <a:rPr lang="en-US" sz="4400" dirty="0">
                <a:latin typeface="Arial" panose="020B0604020202020204" pitchFamily="34" charset="0"/>
                <a:cs typeface="Arial" panose="020B0604020202020204" pitchFamily="34" charset="0"/>
              </a:rPr>
              <a:t>and as they transition home</a:t>
            </a:r>
          </a:p>
        </p:txBody>
      </p:sp>
    </p:spTree>
    <p:extLst>
      <p:ext uri="{BB962C8B-B14F-4D97-AF65-F5344CB8AC3E}">
        <p14:creationId xmlns:p14="http://schemas.microsoft.com/office/powerpoint/2010/main" val="1655590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p:cNvPicPr>
          <p:nvPr/>
        </p:nvPicPr>
        <p:blipFill>
          <a:blip r:embed="rId2">
            <a:extLst>
              <a:ext uri="{28A0092B-C50C-407E-A947-70E740481C1C}">
                <a14:useLocalDpi xmlns:a14="http://schemas.microsoft.com/office/drawing/2010/main" val="0"/>
              </a:ext>
            </a:extLst>
          </a:blip>
          <a:srcRect l="5548" r="554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4"/>
          <p:cNvSpPr txBox="1">
            <a:spLocks noChangeArrowheads="1"/>
          </p:cNvSpPr>
          <p:nvPr/>
        </p:nvSpPr>
        <p:spPr bwMode="auto">
          <a:xfrm>
            <a:off x="0" y="228600"/>
            <a:ext cx="9144000" cy="16764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4800" dirty="0">
                <a:solidFill>
                  <a:schemeClr val="bg1"/>
                </a:solidFill>
                <a:latin typeface="Arial" charset="0"/>
              </a:rPr>
              <a:t>What does the </a:t>
            </a:r>
            <a:r>
              <a:rPr lang="en-US" altLang="en-US" sz="4800" dirty="0" smtClean="0">
                <a:solidFill>
                  <a:schemeClr val="bg1"/>
                </a:solidFill>
                <a:latin typeface="Arial" charset="0"/>
              </a:rPr>
              <a:t>Care </a:t>
            </a:r>
            <a:r>
              <a:rPr lang="en-US" altLang="en-US" sz="4800" dirty="0">
                <a:solidFill>
                  <a:schemeClr val="bg1"/>
                </a:solidFill>
                <a:latin typeface="Arial" charset="0"/>
              </a:rPr>
              <a:t>Act do?</a:t>
            </a:r>
          </a:p>
        </p:txBody>
      </p:sp>
    </p:spTree>
    <p:extLst>
      <p:ext uri="{BB962C8B-B14F-4D97-AF65-F5344CB8AC3E}">
        <p14:creationId xmlns:p14="http://schemas.microsoft.com/office/powerpoint/2010/main" val="1468811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8361" y="5943600"/>
            <a:ext cx="16097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4"/>
          <p:cNvSpPr txBox="1">
            <a:spLocks noChangeArrowheads="1"/>
          </p:cNvSpPr>
          <p:nvPr/>
        </p:nvSpPr>
        <p:spPr bwMode="auto">
          <a:xfrm>
            <a:off x="0" y="228600"/>
            <a:ext cx="9144000" cy="9144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4400" dirty="0">
                <a:solidFill>
                  <a:schemeClr val="bg1"/>
                </a:solidFill>
              </a:rPr>
              <a:t>The </a:t>
            </a:r>
            <a:r>
              <a:rPr lang="en-US" sz="4400" dirty="0" smtClean="0">
                <a:solidFill>
                  <a:schemeClr val="bg1"/>
                </a:solidFill>
              </a:rPr>
              <a:t>Care </a:t>
            </a:r>
            <a:r>
              <a:rPr lang="en-US" sz="4400" dirty="0">
                <a:solidFill>
                  <a:schemeClr val="bg1"/>
                </a:solidFill>
              </a:rPr>
              <a:t>Act </a:t>
            </a:r>
            <a:r>
              <a:rPr lang="en-US" sz="4400" dirty="0" smtClean="0">
                <a:solidFill>
                  <a:schemeClr val="bg1"/>
                </a:solidFill>
              </a:rPr>
              <a:t>requires </a:t>
            </a:r>
            <a:r>
              <a:rPr lang="en-US" sz="4400" dirty="0">
                <a:solidFill>
                  <a:schemeClr val="bg1"/>
                </a:solidFill>
              </a:rPr>
              <a:t>hospitals to:</a:t>
            </a:r>
          </a:p>
        </p:txBody>
      </p:sp>
      <p:sp>
        <p:nvSpPr>
          <p:cNvPr id="5" name="TextBox 4"/>
          <p:cNvSpPr txBox="1"/>
          <p:nvPr/>
        </p:nvSpPr>
        <p:spPr>
          <a:xfrm>
            <a:off x="339885" y="990600"/>
            <a:ext cx="8391525" cy="4191000"/>
          </a:xfrm>
          <a:prstGeom prst="rect">
            <a:avLst/>
          </a:prstGeom>
          <a:noFill/>
        </p:spPr>
        <p:txBody>
          <a:bodyPr/>
          <a:lstStyle/>
          <a:p>
            <a:pPr marL="457200" indent="-457200">
              <a:spcAft>
                <a:spcPts val="0"/>
              </a:spcAft>
              <a:buClr>
                <a:srgbClr val="D52B1E"/>
              </a:buClr>
              <a:buFont typeface="Symbol" panose="05050102010706020507" pitchFamily="18" charset="2"/>
              <a:buChar char="©"/>
            </a:pPr>
            <a:endParaRPr lang="en-US" sz="2800" dirty="0">
              <a:latin typeface="Arial" panose="020B0604020202020204" pitchFamily="34" charset="0"/>
              <a:cs typeface="Arial" panose="020B0604020202020204" pitchFamily="34" charset="0"/>
            </a:endParaRPr>
          </a:p>
          <a:p>
            <a:pPr marL="457200" indent="-457200">
              <a:spcAft>
                <a:spcPts val="0"/>
              </a:spcAft>
              <a:buClr>
                <a:srgbClr val="D52B1E"/>
              </a:buClr>
              <a:buFont typeface="Symbol" panose="05050102010706020507" pitchFamily="18" charset="2"/>
              <a:buChar char="©"/>
            </a:pPr>
            <a:r>
              <a:rPr lang="en-US" sz="2800" dirty="0" smtClean="0">
                <a:latin typeface="Arial" panose="020B0604020202020204" pitchFamily="34" charset="0"/>
                <a:cs typeface="Arial" panose="020B0604020202020204" pitchFamily="34" charset="0"/>
              </a:rPr>
              <a:t>Provide your loved one the opportunity to </a:t>
            </a:r>
            <a:r>
              <a:rPr lang="en-US" sz="2800" dirty="0">
                <a:latin typeface="Arial" panose="020B0604020202020204" pitchFamily="34" charset="0"/>
                <a:cs typeface="Arial" panose="020B0604020202020204" pitchFamily="34" charset="0"/>
              </a:rPr>
              <a:t>designate a </a:t>
            </a:r>
            <a:r>
              <a:rPr lang="en-US" sz="2800" dirty="0" smtClean="0">
                <a:latin typeface="Arial" panose="020B0604020202020204" pitchFamily="34" charset="0"/>
                <a:cs typeface="Arial" panose="020B0604020202020204" pitchFamily="34" charset="0"/>
              </a:rPr>
              <a:t>caregiver—such as family member, friend, or neighbor. </a:t>
            </a:r>
          </a:p>
          <a:p>
            <a:pPr>
              <a:spcAft>
                <a:spcPts val="0"/>
              </a:spcAft>
              <a:buClr>
                <a:srgbClr val="D52B1E"/>
              </a:buClr>
            </a:pPr>
            <a:endParaRPr lang="en-US" sz="1200" dirty="0">
              <a:latin typeface="Arial" panose="020B0604020202020204" pitchFamily="34" charset="0"/>
              <a:cs typeface="Arial" panose="020B0604020202020204" pitchFamily="34" charset="0"/>
            </a:endParaRPr>
          </a:p>
          <a:p>
            <a:pPr marL="457200" indent="-457200">
              <a:spcAft>
                <a:spcPts val="0"/>
              </a:spcAft>
              <a:buClr>
                <a:srgbClr val="D52B1E"/>
              </a:buClr>
              <a:buFont typeface="Symbol" panose="05050102010706020507" pitchFamily="18" charset="2"/>
              <a:buChar char="©"/>
            </a:pPr>
            <a:r>
              <a:rPr lang="en-US" sz="2800" dirty="0" smtClean="0">
                <a:latin typeface="Arial" panose="020B0604020202020204" pitchFamily="34" charset="0"/>
                <a:cs typeface="Arial" panose="020B0604020202020204" pitchFamily="34" charset="0"/>
              </a:rPr>
              <a:t>Inform you when your loved one is to be discharged to another facility or back home.</a:t>
            </a:r>
          </a:p>
          <a:p>
            <a:pPr>
              <a:spcAft>
                <a:spcPts val="0"/>
              </a:spcAft>
              <a:buClr>
                <a:srgbClr val="D52B1E"/>
              </a:buClr>
            </a:pPr>
            <a:endParaRPr lang="en-US" sz="1200" dirty="0">
              <a:latin typeface="Arial" panose="020B0604020202020204" pitchFamily="34" charset="0"/>
              <a:cs typeface="Arial" panose="020B0604020202020204" pitchFamily="34" charset="0"/>
            </a:endParaRPr>
          </a:p>
          <a:p>
            <a:pPr marL="457200" indent="-457200">
              <a:spcAft>
                <a:spcPts val="0"/>
              </a:spcAft>
              <a:buClr>
                <a:srgbClr val="D52B1E"/>
              </a:buClr>
              <a:buFont typeface="Symbol" panose="05050102010706020507" pitchFamily="18" charset="2"/>
              <a:buChar char="©"/>
            </a:pPr>
            <a:r>
              <a:rPr lang="en-US" sz="2800" dirty="0" smtClean="0">
                <a:latin typeface="Arial" panose="020B0604020202020204" pitchFamily="34" charset="0"/>
                <a:cs typeface="Arial" panose="020B0604020202020204" pitchFamily="34" charset="0"/>
              </a:rPr>
              <a:t>Consult with the caregiver on the medical tasks the caregiver will need to perform at home.</a:t>
            </a:r>
          </a:p>
          <a:p>
            <a:pPr>
              <a:spcAft>
                <a:spcPts val="0"/>
              </a:spcAft>
              <a:buClr>
                <a:srgbClr val="D52B1E"/>
              </a:buClr>
            </a:pPr>
            <a:endParaRPr lang="en-US" sz="1200" dirty="0">
              <a:latin typeface="Arial" panose="020B0604020202020204" pitchFamily="34" charset="0"/>
              <a:cs typeface="Arial" panose="020B0604020202020204" pitchFamily="34" charset="0"/>
            </a:endParaRPr>
          </a:p>
          <a:p>
            <a:pPr>
              <a:spcAft>
                <a:spcPts val="0"/>
              </a:spcAft>
              <a:buClr>
                <a:srgbClr val="D52B1E"/>
              </a:buClr>
            </a:pPr>
            <a:endParaRPr lang="en-US" sz="2800" dirty="0">
              <a:latin typeface="Arial" panose="020B0604020202020204" pitchFamily="34" charset="0"/>
              <a:cs typeface="Arial" panose="020B0604020202020204" pitchFamily="34" charset="0"/>
            </a:endParaRPr>
          </a:p>
          <a:p>
            <a:pPr marL="457200" indent="-457200">
              <a:spcAft>
                <a:spcPts val="0"/>
              </a:spcAft>
              <a:buClr>
                <a:srgbClr val="D52B1E"/>
              </a:buClr>
              <a:buFont typeface="Symbol" panose="05050102010706020507" pitchFamily="18" charset="2"/>
              <a:buChar char="©"/>
            </a:pPr>
            <a:endParaRPr lang="en-US" sz="2800" dirty="0"/>
          </a:p>
          <a:p>
            <a:pPr marL="228600" fontAlgn="auto">
              <a:spcBef>
                <a:spcPts val="0"/>
              </a:spcBef>
              <a:spcAft>
                <a:spcPts val="0"/>
              </a:spcAft>
              <a:buClr>
                <a:srgbClr val="E12726"/>
              </a:buClr>
              <a:buSzPct val="80000"/>
              <a:defRPr/>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6553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p:cNvPicPr>
          <p:nvPr/>
        </p:nvPicPr>
        <p:blipFill>
          <a:blip r:embed="rId2">
            <a:extLst>
              <a:ext uri="{28A0092B-C50C-407E-A947-70E740481C1C}">
                <a14:useLocalDpi xmlns:a14="http://schemas.microsoft.com/office/drawing/2010/main" val="0"/>
              </a:ext>
            </a:extLst>
          </a:blip>
          <a:srcRect l="5548" r="554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4"/>
          <p:cNvSpPr txBox="1">
            <a:spLocks noChangeArrowheads="1"/>
          </p:cNvSpPr>
          <p:nvPr/>
        </p:nvSpPr>
        <p:spPr bwMode="auto">
          <a:xfrm>
            <a:off x="0" y="228600"/>
            <a:ext cx="9144000" cy="16764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5400" dirty="0">
                <a:solidFill>
                  <a:schemeClr val="bg1"/>
                </a:solidFill>
                <a:latin typeface="Arial" charset="0"/>
              </a:rPr>
              <a:t>Why does </a:t>
            </a:r>
            <a:r>
              <a:rPr lang="en-US" altLang="en-US" sz="5400" dirty="0" smtClean="0">
                <a:solidFill>
                  <a:schemeClr val="bg1"/>
                </a:solidFill>
                <a:latin typeface="Arial" charset="0"/>
              </a:rPr>
              <a:t>Maryland</a:t>
            </a:r>
            <a:endParaRPr lang="en-US" altLang="en-US" sz="5400" dirty="0">
              <a:solidFill>
                <a:schemeClr val="bg1"/>
              </a:solidFill>
              <a:latin typeface="Arial" charset="0"/>
            </a:endParaRPr>
          </a:p>
          <a:p>
            <a:pPr algn="ctr"/>
            <a:r>
              <a:rPr lang="en-US" altLang="en-US" sz="5400" dirty="0">
                <a:solidFill>
                  <a:schemeClr val="bg1"/>
                </a:solidFill>
                <a:latin typeface="Arial" charset="0"/>
              </a:rPr>
              <a:t>need the </a:t>
            </a:r>
            <a:r>
              <a:rPr lang="en-US" altLang="en-US" sz="5400" dirty="0" smtClean="0">
                <a:solidFill>
                  <a:schemeClr val="bg1"/>
                </a:solidFill>
                <a:latin typeface="Arial" charset="0"/>
              </a:rPr>
              <a:t>Care </a:t>
            </a:r>
            <a:r>
              <a:rPr lang="en-US" altLang="en-US" sz="5400" dirty="0">
                <a:solidFill>
                  <a:schemeClr val="bg1"/>
                </a:solidFill>
                <a:latin typeface="Arial" charset="0"/>
              </a:rPr>
              <a:t>Act?</a:t>
            </a:r>
          </a:p>
        </p:txBody>
      </p:sp>
    </p:spTree>
    <p:extLst>
      <p:ext uri="{BB962C8B-B14F-4D97-AF65-F5344CB8AC3E}">
        <p14:creationId xmlns:p14="http://schemas.microsoft.com/office/powerpoint/2010/main" val="1214423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2613" y="5410200"/>
            <a:ext cx="3147373"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76237" y="914400"/>
            <a:ext cx="8391525" cy="3581400"/>
          </a:xfrm>
          <a:prstGeom prst="rect">
            <a:avLst/>
          </a:prstGeom>
          <a:noFill/>
        </p:spPr>
        <p:txBody>
          <a:bodyPr/>
          <a:lstStyle/>
          <a:p>
            <a:pPr marL="228600" fontAlgn="auto">
              <a:spcBef>
                <a:spcPts val="0"/>
              </a:spcBef>
              <a:spcAft>
                <a:spcPts val="1800"/>
              </a:spcAft>
              <a:buClr>
                <a:srgbClr val="E12726"/>
              </a:buClr>
              <a:buSzPct val="80000"/>
              <a:defRPr/>
            </a:pPr>
            <a:endParaRPr lang="en-US" sz="3600" dirty="0" smtClean="0">
              <a:latin typeface="Arial" panose="020B0604020202020204" pitchFamily="34" charset="0"/>
              <a:cs typeface="Arial" panose="020B0604020202020204" pitchFamily="34" charset="0"/>
            </a:endParaRPr>
          </a:p>
          <a:p>
            <a:pPr marL="685800" indent="-457200" fontAlgn="auto">
              <a:spcBef>
                <a:spcPts val="0"/>
              </a:spcBef>
              <a:spcAft>
                <a:spcPts val="1800"/>
              </a:spcAft>
              <a:buClr>
                <a:srgbClr val="E12726"/>
              </a:buClr>
              <a:buSzPct val="80000"/>
              <a:buFont typeface="Symbol" panose="05050102010706020507" pitchFamily="18" charset="2"/>
              <a:buChar char=""/>
              <a:defRPr/>
            </a:pPr>
            <a:r>
              <a:rPr lang="en-US" sz="3600" dirty="0" smtClean="0">
                <a:latin typeface="Arial" panose="020B0604020202020204" pitchFamily="34" charset="0"/>
                <a:cs typeface="Arial" panose="020B0604020202020204" pitchFamily="34" charset="0"/>
              </a:rPr>
              <a:t>771,000 family </a:t>
            </a:r>
            <a:r>
              <a:rPr lang="en-US" sz="3600" dirty="0">
                <a:latin typeface="Arial" panose="020B0604020202020204" pitchFamily="34" charset="0"/>
                <a:cs typeface="Arial" panose="020B0604020202020204" pitchFamily="34" charset="0"/>
              </a:rPr>
              <a:t>c</a:t>
            </a:r>
            <a:r>
              <a:rPr lang="en-US" sz="3600" dirty="0" smtClean="0">
                <a:latin typeface="Arial" panose="020B0604020202020204" pitchFamily="34" charset="0"/>
                <a:cs typeface="Arial" panose="020B0604020202020204" pitchFamily="34" charset="0"/>
              </a:rPr>
              <a:t>aregivers</a:t>
            </a:r>
          </a:p>
          <a:p>
            <a:pPr marL="685800" indent="-457200" fontAlgn="auto">
              <a:spcBef>
                <a:spcPts val="0"/>
              </a:spcBef>
              <a:spcAft>
                <a:spcPts val="1800"/>
              </a:spcAft>
              <a:buClr>
                <a:srgbClr val="E12726"/>
              </a:buClr>
              <a:buSzPct val="80000"/>
              <a:buFont typeface="Symbol" panose="05050102010706020507" pitchFamily="18" charset="2"/>
              <a:buChar char=""/>
              <a:defRPr/>
            </a:pPr>
            <a:r>
              <a:rPr lang="en-US" sz="3600" dirty="0" smtClean="0">
                <a:latin typeface="Arial" panose="020B0604020202020204" pitchFamily="34" charset="0"/>
                <a:cs typeface="Arial" panose="020B0604020202020204" pitchFamily="34" charset="0"/>
              </a:rPr>
              <a:t>Provide 615 million hours of unpaid care </a:t>
            </a:r>
          </a:p>
          <a:p>
            <a:pPr marL="685800" indent="-457200" fontAlgn="auto">
              <a:spcBef>
                <a:spcPts val="0"/>
              </a:spcBef>
              <a:spcAft>
                <a:spcPts val="1800"/>
              </a:spcAft>
              <a:buClr>
                <a:srgbClr val="E12726"/>
              </a:buClr>
              <a:buSzPct val="80000"/>
              <a:buFont typeface="Symbol" panose="05050102010706020507" pitchFamily="18" charset="2"/>
              <a:buChar char=""/>
              <a:defRPr/>
            </a:pPr>
            <a:r>
              <a:rPr lang="en-US" sz="3600" dirty="0" smtClean="0">
                <a:latin typeface="Arial" panose="020B0604020202020204" pitchFamily="34" charset="0"/>
                <a:cs typeface="Arial" panose="020B0604020202020204" pitchFamily="34" charset="0"/>
              </a:rPr>
              <a:t>Valued at about $ 9.3 billion a year</a:t>
            </a:r>
            <a:endParaRPr lang="en-US" sz="3600" dirty="0">
              <a:latin typeface="Arial" panose="020B0604020202020204" pitchFamily="34" charset="0"/>
              <a:cs typeface="Arial" panose="020B0604020202020204" pitchFamily="34" charset="0"/>
            </a:endParaRPr>
          </a:p>
        </p:txBody>
      </p:sp>
      <p:sp>
        <p:nvSpPr>
          <p:cNvPr id="4" name="TextBox 4"/>
          <p:cNvSpPr txBox="1">
            <a:spLocks noChangeArrowheads="1"/>
          </p:cNvSpPr>
          <p:nvPr/>
        </p:nvSpPr>
        <p:spPr bwMode="auto">
          <a:xfrm>
            <a:off x="0" y="228600"/>
            <a:ext cx="9144000" cy="914400"/>
          </a:xfrm>
          <a:prstGeom prst="rect">
            <a:avLst/>
          </a:prstGeom>
          <a:solidFill>
            <a:srgbClr val="E127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US" sz="4800" dirty="0">
              <a:solidFill>
                <a:schemeClr val="bg1"/>
              </a:solidFill>
            </a:endParaRPr>
          </a:p>
        </p:txBody>
      </p:sp>
      <p:sp>
        <p:nvSpPr>
          <p:cNvPr id="3" name="TextBox 2"/>
          <p:cNvSpPr txBox="1"/>
          <p:nvPr/>
        </p:nvSpPr>
        <p:spPr>
          <a:xfrm>
            <a:off x="762000" y="362634"/>
            <a:ext cx="7848600" cy="646331"/>
          </a:xfrm>
          <a:prstGeom prst="rect">
            <a:avLst/>
          </a:prstGeom>
          <a:noFill/>
        </p:spPr>
        <p:txBody>
          <a:bodyPr wrap="square" rtlCol="0">
            <a:spAutoFit/>
          </a:bodyPr>
          <a:lstStyle/>
          <a:p>
            <a:r>
              <a:rPr lang="en-US" sz="3600" dirty="0" smtClean="0">
                <a:solidFill>
                  <a:schemeClr val="bg1"/>
                </a:solidFill>
                <a:latin typeface="Arial" panose="020B0604020202020204" pitchFamily="34" charset="0"/>
                <a:cs typeface="Arial" panose="020B0604020202020204" pitchFamily="34" charset="0"/>
              </a:rPr>
              <a:t>Family Caregiving in Maryland</a:t>
            </a:r>
            <a:endParaRPr lang="en-US"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42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5ADEA502858042894309396E1E1BE0" ma:contentTypeVersion="12" ma:contentTypeDescription="Create a new document." ma:contentTypeScope="" ma:versionID="b40efb08431b003f24c46edbbadcaee2">
  <xsd:schema xmlns:xsd="http://www.w3.org/2001/XMLSchema" xmlns:xs="http://www.w3.org/2001/XMLSchema" xmlns:p="http://schemas.microsoft.com/office/2006/metadata/properties" xmlns:ns1="http://schemas.microsoft.com/sharepoint/v3" targetNamespace="http://schemas.microsoft.com/office/2006/metadata/properties" ma:root="true" ma:fieldsID="4648e629375e7043f2318ebd06a88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958C1B-3B60-46F8-85CE-069A1E8146C9}">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4E1131F5-4B29-4B29-876A-D8A9ED079998}">
  <ds:schemaRefs>
    <ds:schemaRef ds:uri="http://schemas.microsoft.com/sharepoint/v3/contenttype/forms"/>
  </ds:schemaRefs>
</ds:datastoreItem>
</file>

<file path=customXml/itemProps3.xml><?xml version="1.0" encoding="utf-8"?>
<ds:datastoreItem xmlns:ds="http://schemas.openxmlformats.org/officeDocument/2006/customXml" ds:itemID="{B8DF071F-51FD-472C-8EFE-393E42448C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1061</TotalTime>
  <Words>670</Words>
  <Application>Microsoft Office PowerPoint</Application>
  <PresentationFormat>On-screen Show (4:3)</PresentationFormat>
  <Paragraphs>65</Paragraphs>
  <Slides>15</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Symbol</vt:lpstr>
      <vt:lpstr>Office Theme</vt:lpstr>
      <vt:lpstr>Custom Design</vt:lpstr>
      <vt:lpstr>PowerPoint Presentation</vt:lpstr>
      <vt:lpstr>October 1,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Stephanie Klapper</cp:lastModifiedBy>
  <cp:revision>53</cp:revision>
  <dcterms:created xsi:type="dcterms:W3CDTF">2014-09-22T16:28:15Z</dcterms:created>
  <dcterms:modified xsi:type="dcterms:W3CDTF">2016-09-15T15:24:46Z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ID">
    <vt:lpwstr>d1b7c4b9e5bf45c086aabed64c26bc40</vt:lpwstr>
  </property>
  <property fmtid="{D5CDD505-2E9C-101B-9397-08002B2CF9AE}" pid="3" name="SlidesCount">
    <vt:lpwstr>4</vt:lpwstr>
  </property>
  <property fmtid="{D5CDD505-2E9C-101B-9397-08002B2CF9AE}" pid="4" name="ContentTypeId">
    <vt:lpwstr>0x0101002D5ADEA502858042894309396E1E1BE0</vt:lpwstr>
  </property>
</Properties>
</file>