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7" r:id="rId3"/>
    <p:sldId id="268" r:id="rId4"/>
    <p:sldId id="258" r:id="rId5"/>
    <p:sldId id="271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21" autoAdjust="0"/>
  </p:normalViewPr>
  <p:slideViewPr>
    <p:cSldViewPr snapToGrid="0" snapToObjects="1">
      <p:cViewPr varScale="1">
        <p:scale>
          <a:sx n="38" d="100"/>
          <a:sy n="38" d="100"/>
        </p:scale>
        <p:origin x="-90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C973-72AD-2D4C-9F7B-C5AE60EC9EA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C05BC-38D0-A849-AABF-248709B6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2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Methodist </a:t>
            </a:r>
            <a:r>
              <a:rPr lang="en-US" dirty="0" err="1" smtClean="0"/>
              <a:t>LeBonheur</a:t>
            </a:r>
            <a:r>
              <a:rPr lang="en-US" dirty="0" smtClean="0"/>
              <a:t> is one of two</a:t>
            </a:r>
            <a:r>
              <a:rPr lang="en-US" baseline="0" dirty="0" smtClean="0"/>
              <a:t> hospitals in Memphis. They felt called to find a better way to treat people who were frequently coming into their emergency room. Doing a survey, they found that the vast majority of those folks attended church regularly.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reached out to local faith leaders and shared this idea and a covenant was born. A group of faith leaders led a process to create this covenant agreement. In order to have a significant impact, they had a goal of engaging at least 20% of the market share through this model and aimed to get 400 congregations on board.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05BC-38D0-A849-AABF-248709B68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what does the covenant mean? It means the hospital will hire a Navigator (</a:t>
            </a:r>
            <a:r>
              <a:rPr lang="en-US" baseline="0" dirty="0" err="1" smtClean="0"/>
              <a:t>purpule</a:t>
            </a:r>
            <a:r>
              <a:rPr lang="en-US" baseline="0" dirty="0" smtClean="0"/>
              <a:t>) to work with a liaison appointed by the congregation (red) when a CHN member is admitted to the hospital. When someone at a congregation joins the network, they sign what is essentially a HIPPA form that allows the hospital to ask if they would like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have their congregation involved in their care at each admission When that member is admitted to the hospital, the Navigator meets with them everyday and coordinates with the liaison on a care plan so that the person’s care can continue even after discharge. The liaison can help with  transportation, meals,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05BC-38D0-A849-AABF-248709B68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about quality—satisfaction</a:t>
            </a:r>
            <a:r>
              <a:rPr lang="en-US" baseline="0" dirty="0" smtClean="0"/>
              <a:t> with their time at the hospital—outstanding concerns or questions?</a:t>
            </a:r>
          </a:p>
          <a:p>
            <a:r>
              <a:rPr lang="en-US" baseline="0" dirty="0" smtClean="0"/>
              <a:t>Home (homework, cooking, lawn care, pet care, daily call)</a:t>
            </a:r>
          </a:p>
          <a:p>
            <a:r>
              <a:rPr lang="en-US" baseline="0" dirty="0" smtClean="0"/>
              <a:t>Church (bulletin, prayer chain)</a:t>
            </a:r>
          </a:p>
          <a:p>
            <a:r>
              <a:rPr lang="en-US" baseline="0" dirty="0" smtClean="0"/>
              <a:t>Transportation (grocery, follow-up appt.)</a:t>
            </a:r>
          </a:p>
          <a:p>
            <a:r>
              <a:rPr lang="en-US" baseline="0" dirty="0" smtClean="0"/>
              <a:t>Family (letters of encouragement, spiritual direction/</a:t>
            </a:r>
            <a:r>
              <a:rPr lang="en-US" baseline="0" dirty="0" err="1" smtClean="0"/>
              <a:t>counselling</a:t>
            </a:r>
            <a:r>
              <a:rPr lang="en-US" baseline="0" dirty="0" smtClean="0"/>
              <a:t>) </a:t>
            </a:r>
          </a:p>
          <a:p>
            <a:r>
              <a:rPr lang="en-US" baseline="0" dirty="0" smtClean="0"/>
              <a:t>Medical (in-home visit, </a:t>
            </a:r>
            <a:r>
              <a:rPr lang="en-US" baseline="0" dirty="0" err="1" smtClean="0"/>
              <a:t>rx</a:t>
            </a:r>
            <a:r>
              <a:rPr lang="en-US" baseline="0" dirty="0" smtClean="0"/>
              <a:t>,)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Integrated into their electronic medical records (Sterner)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05BC-38D0-A849-AABF-248709B68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So what are the outcomes?</a:t>
            </a:r>
          </a:p>
          <a:p>
            <a:r>
              <a:rPr lang="en-US" baseline="0" dirty="0" smtClean="0"/>
              <a:t>They had a goal of working with 400 and now are working with 600. Over 20,000 had signed up. And they have 9 navigators on board helping. Congregations are helping with their members—and others in their </a:t>
            </a:r>
            <a:r>
              <a:rPr lang="en-US" baseline="0" dirty="0" err="1" smtClean="0"/>
              <a:t>zipcodes</a:t>
            </a:r>
            <a:r>
              <a:rPr lang="en-US" baseline="0" dirty="0" smtClean="0"/>
              <a:t>. So they’re serving the community at large—not just those who are part of faith community.</a:t>
            </a:r>
          </a:p>
          <a:p>
            <a:r>
              <a:rPr lang="en-US" baseline="0" dirty="0" smtClean="0"/>
              <a:t>Matched for demographic data including congregational membership. Shorter length of stay, </a:t>
            </a:r>
            <a:r>
              <a:rPr lang="en-US" baseline="0" dirty="0" err="1" smtClean="0"/>
              <a:t>readmisions</a:t>
            </a:r>
            <a:r>
              <a:rPr lang="en-US" baseline="0" dirty="0" smtClean="0"/>
              <a:t> and mortality rate, less charges and longer time to readmission.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spend $600,000 from their Community Health Benefits and save ____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05BC-38D0-A849-AABF-248709B68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21D84A-7086-CE45-B598-83625BF8F59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51070F-EF3E-8F40-A11D-8B677BD243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healthcareforal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737913"/>
            <a:ext cx="8228013" cy="1927225"/>
          </a:xfrm>
        </p:spPr>
        <p:txBody>
          <a:bodyPr/>
          <a:lstStyle/>
          <a:p>
            <a:pPr algn="l"/>
            <a:r>
              <a:rPr lang="en-US" sz="4000" dirty="0" smtClean="0"/>
              <a:t>Envisioning a Maryland Faith Community Health Network to support improved coordination of care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300092"/>
            <a:ext cx="8228013" cy="1066800"/>
          </a:xfrm>
        </p:spPr>
        <p:txBody>
          <a:bodyPr/>
          <a:lstStyle/>
          <a:p>
            <a:pPr algn="l"/>
            <a:r>
              <a:rPr lang="en-US" dirty="0" smtClean="0"/>
              <a:t>Western Maryland Public Forum</a:t>
            </a:r>
          </a:p>
          <a:p>
            <a:pPr algn="l"/>
            <a:r>
              <a:rPr lang="en-US" smtClean="0"/>
              <a:t>April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" name="Picture 4" descr="logo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62" y="5386734"/>
            <a:ext cx="792825" cy="13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Established at Methodist </a:t>
            </a:r>
            <a:r>
              <a:rPr lang="en-US" dirty="0" err="1" smtClean="0"/>
              <a:t>LeBonheur</a:t>
            </a:r>
            <a:r>
              <a:rPr lang="en-US" dirty="0" smtClean="0"/>
              <a:t> Hospital in Memphis, TN in 2006</a:t>
            </a:r>
          </a:p>
          <a:p>
            <a:r>
              <a:rPr lang="en-US" dirty="0" smtClean="0"/>
              <a:t>Entered into covenant with local congregations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Scrn Shot of Covenant Agreement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7" r="-993"/>
          <a:stretch/>
        </p:blipFill>
        <p:spPr>
          <a:xfrm>
            <a:off x="4507992" y="1488141"/>
            <a:ext cx="4158458" cy="5079353"/>
          </a:xfrm>
        </p:spPr>
      </p:pic>
    </p:spTree>
    <p:extLst>
      <p:ext uri="{BB962C8B-B14F-4D97-AF65-F5344CB8AC3E}">
        <p14:creationId xmlns:p14="http://schemas.microsoft.com/office/powerpoint/2010/main" val="23598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Congregational Health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02" r="-14602"/>
          <a:stretch>
            <a:fillRect/>
          </a:stretch>
        </p:blipFill>
        <p:spPr bwMode="auto">
          <a:xfrm>
            <a:off x="457200" y="2192102"/>
            <a:ext cx="8229599" cy="4015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7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n Shot of Cong Care Pla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0" r="3052"/>
          <a:stretch/>
        </p:blipFill>
        <p:spPr>
          <a:xfrm>
            <a:off x="1543064" y="-23289"/>
            <a:ext cx="5319417" cy="6881289"/>
          </a:xfrm>
        </p:spPr>
      </p:pic>
    </p:spTree>
    <p:extLst>
      <p:ext uri="{BB962C8B-B14F-4D97-AF65-F5344CB8AC3E}">
        <p14:creationId xmlns:p14="http://schemas.microsoft.com/office/powerpoint/2010/main" val="29727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Congregational Health Network</a:t>
            </a:r>
            <a:endParaRPr lang="en-US" dirty="0"/>
          </a:p>
        </p:txBody>
      </p:sp>
      <p:pic>
        <p:nvPicPr>
          <p:cNvPr id="5" name="Content Placeholder 4" descr="CHN Outcome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r="-1034"/>
          <a:stretch/>
        </p:blipFill>
        <p:spPr>
          <a:xfrm>
            <a:off x="1003766" y="1813492"/>
            <a:ext cx="6719085" cy="4827166"/>
          </a:xfrm>
        </p:spPr>
      </p:pic>
    </p:spTree>
    <p:extLst>
      <p:ext uri="{BB962C8B-B14F-4D97-AF65-F5344CB8AC3E}">
        <p14:creationId xmlns:p14="http://schemas.microsoft.com/office/powerpoint/2010/main" val="10544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Thank you!</a:t>
            </a:r>
          </a:p>
        </p:txBody>
      </p:sp>
      <p:sp>
        <p:nvSpPr>
          <p:cNvPr id="33794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Calibri" charset="0"/>
                <a:hlinkClick r:id="rId2"/>
              </a:rPr>
              <a:t>www.healthcareforall.com</a:t>
            </a: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dirty="0" smtClean="0">
                <a:latin typeface="Calibri" charset="0"/>
              </a:rPr>
              <a:t>(410)235-9000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dirty="0" smtClean="0">
                <a:latin typeface="Calibri" charset="0"/>
              </a:rPr>
              <a:t>Health Care for All! 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 smtClean="0">
                <a:latin typeface="Calibri" charset="0"/>
              </a:rPr>
              <a:t>2600 </a:t>
            </a:r>
            <a:r>
              <a:rPr lang="en-US" dirty="0">
                <a:latin typeface="Calibri" charset="0"/>
              </a:rPr>
              <a:t>St. Paul Street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Baltimore, MD 21211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latin typeface="Georgia" charset="0"/>
            </a:endParaRPr>
          </a:p>
        </p:txBody>
      </p:sp>
      <p:sp>
        <p:nvSpPr>
          <p:cNvPr id="33795" name="Tex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33796" name="Content Placeholder 6" descr="logo-we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2427528"/>
            <a:ext cx="24415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4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470</Words>
  <Application>Microsoft Office PowerPoint</Application>
  <PresentationFormat>On-screen Show (4:3)</PresentationFormat>
  <Paragraphs>37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Genesis</vt:lpstr>
      <vt:lpstr>Envisioning a Maryland Faith Community Health Network to support improved coordination of care</vt:lpstr>
      <vt:lpstr>Context</vt:lpstr>
      <vt:lpstr>Congregational Health Network</vt:lpstr>
      <vt:lpstr>PowerPoint Presentation</vt:lpstr>
      <vt:lpstr>Congregational Health Network</vt:lpstr>
      <vt:lpstr>Thank you!</vt:lpstr>
    </vt:vector>
  </TitlesOfParts>
  <Company>Schlattman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Suzanne </dc:creator>
  <cp:lastModifiedBy>Guest IS</cp:lastModifiedBy>
  <cp:revision>31</cp:revision>
  <dcterms:created xsi:type="dcterms:W3CDTF">2013-05-20T18:29:26Z</dcterms:created>
  <dcterms:modified xsi:type="dcterms:W3CDTF">2015-04-28T14:39:02Z</dcterms:modified>
</cp:coreProperties>
</file>